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3"/>
    <p:sldMasterId id="2147483684" r:id="rId4"/>
  </p:sldMasterIdLst>
  <p:notesMasterIdLst>
    <p:notesMasterId r:id="rId23"/>
  </p:notesMasterIdLst>
  <p:sldIdLst>
    <p:sldId id="344" r:id="rId5"/>
    <p:sldId id="353" r:id="rId6"/>
    <p:sldId id="392" r:id="rId7"/>
    <p:sldId id="387" r:id="rId8"/>
    <p:sldId id="388" r:id="rId9"/>
    <p:sldId id="390" r:id="rId10"/>
    <p:sldId id="391" r:id="rId11"/>
    <p:sldId id="389" r:id="rId12"/>
    <p:sldId id="393" r:id="rId13"/>
    <p:sldId id="396" r:id="rId14"/>
    <p:sldId id="395" r:id="rId15"/>
    <p:sldId id="398" r:id="rId16"/>
    <p:sldId id="399" r:id="rId17"/>
    <p:sldId id="400" r:id="rId18"/>
    <p:sldId id="404" r:id="rId19"/>
    <p:sldId id="401" r:id="rId20"/>
    <p:sldId id="405" r:id="rId21"/>
    <p:sldId id="355" r:id="rId22"/>
  </p:sldIdLst>
  <p:sldSz cx="12192000" cy="6858000"/>
  <p:notesSz cx="6858000" cy="9144000"/>
  <p:custShowLst>
    <p:custShow name="Thread in spindle" id="0">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E00BCFC5-4809-4259-8EEB-2EC0FC170A18}">
          <p14:sldIdLst>
            <p14:sldId id="344"/>
            <p14:sldId id="353"/>
            <p14:sldId id="392"/>
            <p14:sldId id="387"/>
            <p14:sldId id="388"/>
            <p14:sldId id="390"/>
            <p14:sldId id="391"/>
            <p14:sldId id="389"/>
            <p14:sldId id="393"/>
            <p14:sldId id="396"/>
            <p14:sldId id="395"/>
            <p14:sldId id="398"/>
            <p14:sldId id="399"/>
            <p14:sldId id="400"/>
            <p14:sldId id="404"/>
            <p14:sldId id="401"/>
            <p14:sldId id="405"/>
            <p14:sldId id="35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FFFF"/>
    <a:srgbClr val="00CC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136" autoAdjust="0"/>
    <p:restoredTop sz="94249" autoAdjust="0"/>
  </p:normalViewPr>
  <p:slideViewPr>
    <p:cSldViewPr snapToGrid="0">
      <p:cViewPr varScale="1">
        <p:scale>
          <a:sx n="73" d="100"/>
          <a:sy n="73" d="100"/>
        </p:scale>
        <p:origin x="816" y="78"/>
      </p:cViewPr>
      <p:guideLst/>
    </p:cSldViewPr>
  </p:slideViewPr>
  <p:notesTextViewPr>
    <p:cViewPr>
      <p:scale>
        <a:sx n="1" d="1"/>
        <a:sy n="1" d="1"/>
      </p:scale>
      <p:origin x="0" y="0"/>
    </p:cViewPr>
  </p:notesTextViewPr>
  <p:sorterViewPr>
    <p:cViewPr>
      <p:scale>
        <a:sx n="124" d="100"/>
        <a:sy n="124" d="100"/>
      </p:scale>
      <p:origin x="0" y="-1026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1.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2.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hdphoto1.wdp>
</file>

<file path=ppt/media/hdphoto2.wdp>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pn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jpeg>
</file>

<file path=ppt/media/image50.jpeg>
</file>

<file path=ppt/media/image51.png>
</file>

<file path=ppt/media/image52.png>
</file>

<file path=ppt/media/image53.png>
</file>

<file path=ppt/media/image54.png>
</file>

<file path=ppt/media/image55.jpeg>
</file>

<file path=ppt/media/image56.jpeg>
</file>

<file path=ppt/media/image57.jpeg>
</file>

<file path=ppt/media/image58.jpeg>
</file>

<file path=ppt/media/image59.jpeg>
</file>

<file path=ppt/media/image6.jpeg>
</file>

<file path=ppt/media/image60.jpeg>
</file>

<file path=ppt/media/image61.jpeg>
</file>

<file path=ppt/media/image62.jpeg>
</file>

<file path=ppt/media/image63.jpeg>
</file>

<file path=ppt/media/image64.jpeg>
</file>

<file path=ppt/media/image65.jpeg>
</file>

<file path=ppt/media/image66.jpeg>
</file>

<file path=ppt/media/image67.jpeg>
</file>

<file path=ppt/media/image68.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08A143-2148-40E7-B6EB-2406555C628B}" type="datetimeFigureOut">
              <a:rPr lang="en-US" smtClean="0"/>
              <a:t>6/14/2023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92C1ED-0A21-498A-A82E-34AFE9E92207}" type="slidenum">
              <a:rPr lang="en-US" smtClean="0"/>
              <a:t>‹#›</a:t>
            </a:fld>
            <a:endParaRPr lang="en-US" dirty="0"/>
          </a:p>
        </p:txBody>
      </p:sp>
    </p:spTree>
    <p:extLst>
      <p:ext uri="{BB962C8B-B14F-4D97-AF65-F5344CB8AC3E}">
        <p14:creationId xmlns:p14="http://schemas.microsoft.com/office/powerpoint/2010/main" val="15588569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2</a:t>
            </a:fld>
            <a:endParaRPr lang="en-US"/>
          </a:p>
        </p:txBody>
      </p:sp>
    </p:spTree>
    <p:extLst>
      <p:ext uri="{BB962C8B-B14F-4D97-AF65-F5344CB8AC3E}">
        <p14:creationId xmlns:p14="http://schemas.microsoft.com/office/powerpoint/2010/main" val="40556603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11</a:t>
            </a:fld>
            <a:endParaRPr lang="en-US"/>
          </a:p>
        </p:txBody>
      </p:sp>
    </p:spTree>
    <p:extLst>
      <p:ext uri="{BB962C8B-B14F-4D97-AF65-F5344CB8AC3E}">
        <p14:creationId xmlns:p14="http://schemas.microsoft.com/office/powerpoint/2010/main" val="4667726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12</a:t>
            </a:fld>
            <a:endParaRPr lang="en-US"/>
          </a:p>
        </p:txBody>
      </p:sp>
    </p:spTree>
    <p:extLst>
      <p:ext uri="{BB962C8B-B14F-4D97-AF65-F5344CB8AC3E}">
        <p14:creationId xmlns:p14="http://schemas.microsoft.com/office/powerpoint/2010/main" val="11765732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13</a:t>
            </a:fld>
            <a:endParaRPr lang="en-US"/>
          </a:p>
        </p:txBody>
      </p:sp>
    </p:spTree>
    <p:extLst>
      <p:ext uri="{BB962C8B-B14F-4D97-AF65-F5344CB8AC3E}">
        <p14:creationId xmlns:p14="http://schemas.microsoft.com/office/powerpoint/2010/main" val="31656412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14</a:t>
            </a:fld>
            <a:endParaRPr lang="en-US"/>
          </a:p>
        </p:txBody>
      </p:sp>
    </p:spTree>
    <p:extLst>
      <p:ext uri="{BB962C8B-B14F-4D97-AF65-F5344CB8AC3E}">
        <p14:creationId xmlns:p14="http://schemas.microsoft.com/office/powerpoint/2010/main" val="20968027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15</a:t>
            </a:fld>
            <a:endParaRPr lang="en-US"/>
          </a:p>
        </p:txBody>
      </p:sp>
    </p:spTree>
    <p:extLst>
      <p:ext uri="{BB962C8B-B14F-4D97-AF65-F5344CB8AC3E}">
        <p14:creationId xmlns:p14="http://schemas.microsoft.com/office/powerpoint/2010/main" val="20355578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16</a:t>
            </a:fld>
            <a:endParaRPr lang="en-US"/>
          </a:p>
        </p:txBody>
      </p:sp>
    </p:spTree>
    <p:extLst>
      <p:ext uri="{BB962C8B-B14F-4D97-AF65-F5344CB8AC3E}">
        <p14:creationId xmlns:p14="http://schemas.microsoft.com/office/powerpoint/2010/main" val="7863927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17</a:t>
            </a:fld>
            <a:endParaRPr lang="en-US"/>
          </a:p>
        </p:txBody>
      </p:sp>
    </p:spTree>
    <p:extLst>
      <p:ext uri="{BB962C8B-B14F-4D97-AF65-F5344CB8AC3E}">
        <p14:creationId xmlns:p14="http://schemas.microsoft.com/office/powerpoint/2010/main" val="20321900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18</a:t>
            </a:fld>
            <a:endParaRPr lang="en-US"/>
          </a:p>
        </p:txBody>
      </p:sp>
    </p:spTree>
    <p:extLst>
      <p:ext uri="{BB962C8B-B14F-4D97-AF65-F5344CB8AC3E}">
        <p14:creationId xmlns:p14="http://schemas.microsoft.com/office/powerpoint/2010/main" val="3988628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3</a:t>
            </a:fld>
            <a:endParaRPr lang="en-US"/>
          </a:p>
        </p:txBody>
      </p:sp>
    </p:spTree>
    <p:extLst>
      <p:ext uri="{BB962C8B-B14F-4D97-AF65-F5344CB8AC3E}">
        <p14:creationId xmlns:p14="http://schemas.microsoft.com/office/powerpoint/2010/main" val="3209934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4</a:t>
            </a:fld>
            <a:endParaRPr lang="en-US"/>
          </a:p>
        </p:txBody>
      </p:sp>
    </p:spTree>
    <p:extLst>
      <p:ext uri="{BB962C8B-B14F-4D97-AF65-F5344CB8AC3E}">
        <p14:creationId xmlns:p14="http://schemas.microsoft.com/office/powerpoint/2010/main" val="40071007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5</a:t>
            </a:fld>
            <a:endParaRPr lang="en-US"/>
          </a:p>
        </p:txBody>
      </p:sp>
    </p:spTree>
    <p:extLst>
      <p:ext uri="{BB962C8B-B14F-4D97-AF65-F5344CB8AC3E}">
        <p14:creationId xmlns:p14="http://schemas.microsoft.com/office/powerpoint/2010/main" val="420634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6</a:t>
            </a:fld>
            <a:endParaRPr lang="en-US"/>
          </a:p>
        </p:txBody>
      </p:sp>
    </p:spTree>
    <p:extLst>
      <p:ext uri="{BB962C8B-B14F-4D97-AF65-F5344CB8AC3E}">
        <p14:creationId xmlns:p14="http://schemas.microsoft.com/office/powerpoint/2010/main" val="3820651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7</a:t>
            </a:fld>
            <a:endParaRPr lang="en-US"/>
          </a:p>
        </p:txBody>
      </p:sp>
    </p:spTree>
    <p:extLst>
      <p:ext uri="{BB962C8B-B14F-4D97-AF65-F5344CB8AC3E}">
        <p14:creationId xmlns:p14="http://schemas.microsoft.com/office/powerpoint/2010/main" val="2741105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8</a:t>
            </a:fld>
            <a:endParaRPr lang="en-US"/>
          </a:p>
        </p:txBody>
      </p:sp>
    </p:spTree>
    <p:extLst>
      <p:ext uri="{BB962C8B-B14F-4D97-AF65-F5344CB8AC3E}">
        <p14:creationId xmlns:p14="http://schemas.microsoft.com/office/powerpoint/2010/main" val="21170880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9</a:t>
            </a:fld>
            <a:endParaRPr lang="en-US"/>
          </a:p>
        </p:txBody>
      </p:sp>
    </p:spTree>
    <p:extLst>
      <p:ext uri="{BB962C8B-B14F-4D97-AF65-F5344CB8AC3E}">
        <p14:creationId xmlns:p14="http://schemas.microsoft.com/office/powerpoint/2010/main" val="1575619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1CBE9E-644E-4157-AC7B-FAB8DDEA2D61}" type="slidenum">
              <a:rPr lang="en-US" smtClean="0"/>
              <a:t>10</a:t>
            </a:fld>
            <a:endParaRPr lang="en-US"/>
          </a:p>
        </p:txBody>
      </p:sp>
    </p:spTree>
    <p:extLst>
      <p:ext uri="{BB962C8B-B14F-4D97-AF65-F5344CB8AC3E}">
        <p14:creationId xmlns:p14="http://schemas.microsoft.com/office/powerpoint/2010/main" val="1085900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571341"/>
            <a:ext cx="9144000" cy="1938092"/>
          </a:xfrm>
        </p:spPr>
        <p:txBody>
          <a:bodyPr anchor="b">
            <a:normAutofit/>
          </a:bodyPr>
          <a:lstStyle>
            <a:lvl1pPr algn="ctr">
              <a:defRPr sz="3200">
                <a:latin typeface="+mn-lt"/>
              </a:defRPr>
            </a:lvl1pPr>
          </a:lstStyle>
          <a:p>
            <a:r>
              <a:rPr lang="en-US"/>
              <a:t>Click to edit Master title style</a:t>
            </a:r>
            <a:endParaRPr lang="en-US" dirty="0"/>
          </a:p>
        </p:txBody>
      </p:sp>
      <p:sp>
        <p:nvSpPr>
          <p:cNvPr id="3" name="Subtitle 2"/>
          <p:cNvSpPr>
            <a:spLocks noGrp="1"/>
          </p:cNvSpPr>
          <p:nvPr>
            <p:ph type="subTitle" idx="1"/>
          </p:nvPr>
        </p:nvSpPr>
        <p:spPr>
          <a:xfrm>
            <a:off x="1524000" y="3602570"/>
            <a:ext cx="9144000" cy="1655233"/>
          </a:xfrm>
        </p:spPr>
        <p:txBody>
          <a:bodyPr>
            <a:normAutofit/>
          </a:bodyPr>
          <a:lstStyle>
            <a:lvl1pPr marL="0" indent="0" algn="ctr">
              <a:buNone/>
              <a:defRPr sz="1600"/>
            </a:lvl1pPr>
            <a:lvl2pPr marL="457189" indent="0" algn="ctr">
              <a:buNone/>
              <a:defRPr sz="2000"/>
            </a:lvl2pPr>
            <a:lvl3pPr marL="914378" indent="0" algn="ctr">
              <a:buNone/>
              <a:defRPr sz="1800"/>
            </a:lvl3pPr>
            <a:lvl4pPr marL="1371566" indent="0" algn="ctr">
              <a:buNone/>
              <a:defRPr sz="1600"/>
            </a:lvl4pPr>
            <a:lvl5pPr marL="1828754" indent="0" algn="ctr">
              <a:buNone/>
              <a:defRPr sz="1600"/>
            </a:lvl5pPr>
            <a:lvl6pPr marL="2285943" indent="0" algn="ctr">
              <a:buNone/>
              <a:defRPr sz="1600"/>
            </a:lvl6pPr>
            <a:lvl7pPr marL="2743132" indent="0" algn="ctr">
              <a:buNone/>
              <a:defRPr sz="1600"/>
            </a:lvl7pPr>
            <a:lvl8pPr marL="3200320" indent="0" algn="ctr">
              <a:buNone/>
              <a:defRPr sz="1600"/>
            </a:lvl8pPr>
            <a:lvl9pPr marL="3657509"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38200" y="5461003"/>
            <a:ext cx="2743200" cy="366183"/>
          </a:xfrm>
        </p:spPr>
        <p:txBody>
          <a:bodyPr/>
          <a:lstStyle/>
          <a:p>
            <a:fld id="{2C108AF2-43B3-475B-BBCB-7FDDA893815D}" type="datetimeFigureOut">
              <a:rPr lang="en-US" smtClean="0"/>
              <a:t>6/14/2023</a:t>
            </a:fld>
            <a:endParaRPr lang="en-US" dirty="0"/>
          </a:p>
        </p:txBody>
      </p:sp>
      <p:sp>
        <p:nvSpPr>
          <p:cNvPr id="5" name="Footer Placeholder 4"/>
          <p:cNvSpPr>
            <a:spLocks noGrp="1"/>
          </p:cNvSpPr>
          <p:nvPr>
            <p:ph type="ftr" sz="quarter" idx="11"/>
          </p:nvPr>
        </p:nvSpPr>
        <p:spPr>
          <a:xfrm>
            <a:off x="4038600" y="5461003"/>
            <a:ext cx="4114800" cy="366183"/>
          </a:xfrm>
        </p:spPr>
        <p:txBody>
          <a:bodyPr/>
          <a:lstStyle/>
          <a:p>
            <a:endParaRPr lang="en-US" dirty="0"/>
          </a:p>
        </p:txBody>
      </p:sp>
      <p:sp>
        <p:nvSpPr>
          <p:cNvPr id="6" name="Slide Number Placeholder 5"/>
          <p:cNvSpPr>
            <a:spLocks noGrp="1"/>
          </p:cNvSpPr>
          <p:nvPr>
            <p:ph type="sldNum" sz="quarter" idx="12"/>
          </p:nvPr>
        </p:nvSpPr>
        <p:spPr>
          <a:xfrm>
            <a:off x="8610600" y="5461003"/>
            <a:ext cx="2743200" cy="366183"/>
          </a:xfrm>
        </p:spPr>
        <p:txBody>
          <a:bodyPr/>
          <a:lstStyle/>
          <a:p>
            <a:fld id="{3E6390E7-39C6-47D1-BE50-2961633AECDE}" type="slidenum">
              <a:rPr lang="en-US" smtClean="0"/>
              <a:t>‹#›</a:t>
            </a:fld>
            <a:endParaRPr lang="en-US" dirty="0"/>
          </a:p>
        </p:txBody>
      </p:sp>
      <p:grpSp>
        <p:nvGrpSpPr>
          <p:cNvPr id="7" name="Group 6"/>
          <p:cNvGrpSpPr/>
          <p:nvPr/>
        </p:nvGrpSpPr>
        <p:grpSpPr>
          <a:xfrm>
            <a:off x="8113986" y="267219"/>
            <a:ext cx="3818468" cy="792111"/>
            <a:chOff x="2863850" y="3078163"/>
            <a:chExt cx="3413126" cy="708026"/>
          </a:xfrm>
        </p:grpSpPr>
        <p:grpSp>
          <p:nvGrpSpPr>
            <p:cNvPr id="8" name="Group 7"/>
            <p:cNvGrpSpPr/>
            <p:nvPr/>
          </p:nvGrpSpPr>
          <p:grpSpPr>
            <a:xfrm>
              <a:off x="4357688" y="3630613"/>
              <a:ext cx="1919288" cy="155576"/>
              <a:chOff x="4357688" y="3630613"/>
              <a:chExt cx="1919288" cy="155576"/>
            </a:xfrm>
          </p:grpSpPr>
          <p:sp>
            <p:nvSpPr>
              <p:cNvPr id="24" name="Freeform 7"/>
              <p:cNvSpPr>
                <a:spLocks noEditPoints="1"/>
              </p:cNvSpPr>
              <p:nvPr/>
            </p:nvSpPr>
            <p:spPr bwMode="auto">
              <a:xfrm>
                <a:off x="4357688" y="3630613"/>
                <a:ext cx="109538" cy="125413"/>
              </a:xfrm>
              <a:custGeom>
                <a:avLst/>
                <a:gdLst>
                  <a:gd name="T0" fmla="*/ 24 w 69"/>
                  <a:gd name="T1" fmla="*/ 50 h 79"/>
                  <a:gd name="T2" fmla="*/ 33 w 69"/>
                  <a:gd name="T3" fmla="*/ 22 h 79"/>
                  <a:gd name="T4" fmla="*/ 43 w 69"/>
                  <a:gd name="T5" fmla="*/ 50 h 79"/>
                  <a:gd name="T6" fmla="*/ 24 w 69"/>
                  <a:gd name="T7" fmla="*/ 50 h 79"/>
                  <a:gd name="T8" fmla="*/ 40 w 69"/>
                  <a:gd name="T9" fmla="*/ 0 h 79"/>
                  <a:gd name="T10" fmla="*/ 28 w 69"/>
                  <a:gd name="T11" fmla="*/ 0 h 79"/>
                  <a:gd name="T12" fmla="*/ 0 w 69"/>
                  <a:gd name="T13" fmla="*/ 79 h 79"/>
                  <a:gd name="T14" fmla="*/ 14 w 69"/>
                  <a:gd name="T15" fmla="*/ 79 h 79"/>
                  <a:gd name="T16" fmla="*/ 19 w 69"/>
                  <a:gd name="T17" fmla="*/ 65 h 79"/>
                  <a:gd name="T18" fmla="*/ 47 w 69"/>
                  <a:gd name="T19" fmla="*/ 65 h 79"/>
                  <a:gd name="T20" fmla="*/ 52 w 69"/>
                  <a:gd name="T21" fmla="*/ 79 h 79"/>
                  <a:gd name="T22" fmla="*/ 69 w 69"/>
                  <a:gd name="T23" fmla="*/ 79 h 79"/>
                  <a:gd name="T24" fmla="*/ 40 w 69"/>
                  <a:gd name="T25"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79">
                    <a:moveTo>
                      <a:pt x="24" y="50"/>
                    </a:moveTo>
                    <a:lnTo>
                      <a:pt x="33" y="22"/>
                    </a:lnTo>
                    <a:lnTo>
                      <a:pt x="43" y="50"/>
                    </a:lnTo>
                    <a:lnTo>
                      <a:pt x="24" y="50"/>
                    </a:lnTo>
                    <a:close/>
                    <a:moveTo>
                      <a:pt x="40" y="0"/>
                    </a:moveTo>
                    <a:lnTo>
                      <a:pt x="28" y="0"/>
                    </a:lnTo>
                    <a:lnTo>
                      <a:pt x="0" y="79"/>
                    </a:lnTo>
                    <a:lnTo>
                      <a:pt x="14" y="79"/>
                    </a:lnTo>
                    <a:lnTo>
                      <a:pt x="19" y="65"/>
                    </a:lnTo>
                    <a:lnTo>
                      <a:pt x="47" y="65"/>
                    </a:lnTo>
                    <a:lnTo>
                      <a:pt x="52" y="79"/>
                    </a:lnTo>
                    <a:lnTo>
                      <a:pt x="69" y="79"/>
                    </a:lnTo>
                    <a:lnTo>
                      <a:pt x="40" y="0"/>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25" name="Freeform 8"/>
              <p:cNvSpPr>
                <a:spLocks noEditPoints="1"/>
              </p:cNvSpPr>
              <p:nvPr/>
            </p:nvSpPr>
            <p:spPr bwMode="auto">
              <a:xfrm>
                <a:off x="4473575" y="3660776"/>
                <a:ext cx="76200" cy="95250"/>
              </a:xfrm>
              <a:custGeom>
                <a:avLst/>
                <a:gdLst>
                  <a:gd name="T0" fmla="*/ 13 w 20"/>
                  <a:gd name="T1" fmla="*/ 18 h 25"/>
                  <a:gd name="T2" fmla="*/ 9 w 20"/>
                  <a:gd name="T3" fmla="*/ 20 h 25"/>
                  <a:gd name="T4" fmla="*/ 5 w 20"/>
                  <a:gd name="T5" fmla="*/ 17 h 25"/>
                  <a:gd name="T6" fmla="*/ 9 w 20"/>
                  <a:gd name="T7" fmla="*/ 14 h 25"/>
                  <a:gd name="T8" fmla="*/ 13 w 20"/>
                  <a:gd name="T9" fmla="*/ 14 h 25"/>
                  <a:gd name="T10" fmla="*/ 13 w 20"/>
                  <a:gd name="T11" fmla="*/ 16 h 25"/>
                  <a:gd name="T12" fmla="*/ 13 w 20"/>
                  <a:gd name="T13" fmla="*/ 18 h 25"/>
                  <a:gd name="T14" fmla="*/ 20 w 20"/>
                  <a:gd name="T15" fmla="*/ 9 h 25"/>
                  <a:gd name="T16" fmla="*/ 9 w 20"/>
                  <a:gd name="T17" fmla="*/ 0 h 25"/>
                  <a:gd name="T18" fmla="*/ 4 w 20"/>
                  <a:gd name="T19" fmla="*/ 1 h 25"/>
                  <a:gd name="T20" fmla="*/ 1 w 20"/>
                  <a:gd name="T21" fmla="*/ 4 h 25"/>
                  <a:gd name="T22" fmla="*/ 4 w 20"/>
                  <a:gd name="T23" fmla="*/ 7 h 25"/>
                  <a:gd name="T24" fmla="*/ 9 w 20"/>
                  <a:gd name="T25" fmla="*/ 5 h 25"/>
                  <a:gd name="T26" fmla="*/ 13 w 20"/>
                  <a:gd name="T27" fmla="*/ 9 h 25"/>
                  <a:gd name="T28" fmla="*/ 13 w 20"/>
                  <a:gd name="T29" fmla="*/ 10 h 25"/>
                  <a:gd name="T30" fmla="*/ 8 w 20"/>
                  <a:gd name="T31" fmla="*/ 10 h 25"/>
                  <a:gd name="T32" fmla="*/ 2 w 20"/>
                  <a:gd name="T33" fmla="*/ 12 h 25"/>
                  <a:gd name="T34" fmla="*/ 0 w 20"/>
                  <a:gd name="T35" fmla="*/ 17 h 25"/>
                  <a:gd name="T36" fmla="*/ 2 w 20"/>
                  <a:gd name="T37" fmla="*/ 23 h 25"/>
                  <a:gd name="T38" fmla="*/ 8 w 20"/>
                  <a:gd name="T39" fmla="*/ 25 h 25"/>
                  <a:gd name="T40" fmla="*/ 14 w 20"/>
                  <a:gd name="T41" fmla="*/ 22 h 25"/>
                  <a:gd name="T42" fmla="*/ 14 w 20"/>
                  <a:gd name="T43" fmla="*/ 25 h 25"/>
                  <a:gd name="T44" fmla="*/ 20 w 20"/>
                  <a:gd name="T45" fmla="*/ 25 h 25"/>
                  <a:gd name="T46" fmla="*/ 20 w 20"/>
                  <a:gd name="T4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25">
                    <a:moveTo>
                      <a:pt x="13" y="18"/>
                    </a:moveTo>
                    <a:cubicBezTo>
                      <a:pt x="12" y="19"/>
                      <a:pt x="11" y="20"/>
                      <a:pt x="9" y="20"/>
                    </a:cubicBezTo>
                    <a:cubicBezTo>
                      <a:pt x="7" y="20"/>
                      <a:pt x="5" y="19"/>
                      <a:pt x="5" y="17"/>
                    </a:cubicBezTo>
                    <a:cubicBezTo>
                      <a:pt x="5" y="15"/>
                      <a:pt x="7" y="14"/>
                      <a:pt x="9" y="14"/>
                    </a:cubicBezTo>
                    <a:cubicBezTo>
                      <a:pt x="13" y="14"/>
                      <a:pt x="13" y="14"/>
                      <a:pt x="13" y="14"/>
                    </a:cubicBezTo>
                    <a:cubicBezTo>
                      <a:pt x="13" y="16"/>
                      <a:pt x="13" y="16"/>
                      <a:pt x="13" y="16"/>
                    </a:cubicBezTo>
                    <a:cubicBezTo>
                      <a:pt x="13" y="17"/>
                      <a:pt x="13" y="18"/>
                      <a:pt x="13" y="18"/>
                    </a:cubicBezTo>
                    <a:moveTo>
                      <a:pt x="20" y="9"/>
                    </a:moveTo>
                    <a:cubicBezTo>
                      <a:pt x="20" y="3"/>
                      <a:pt x="16" y="0"/>
                      <a:pt x="9" y="0"/>
                    </a:cubicBezTo>
                    <a:cubicBezTo>
                      <a:pt x="7" y="0"/>
                      <a:pt x="6" y="0"/>
                      <a:pt x="4" y="1"/>
                    </a:cubicBezTo>
                    <a:cubicBezTo>
                      <a:pt x="3" y="1"/>
                      <a:pt x="2" y="2"/>
                      <a:pt x="1" y="4"/>
                    </a:cubicBezTo>
                    <a:cubicBezTo>
                      <a:pt x="4" y="7"/>
                      <a:pt x="4" y="7"/>
                      <a:pt x="4" y="7"/>
                    </a:cubicBezTo>
                    <a:cubicBezTo>
                      <a:pt x="6" y="6"/>
                      <a:pt x="7" y="5"/>
                      <a:pt x="9" y="5"/>
                    </a:cubicBezTo>
                    <a:cubicBezTo>
                      <a:pt x="12" y="5"/>
                      <a:pt x="13" y="7"/>
                      <a:pt x="13" y="9"/>
                    </a:cubicBezTo>
                    <a:cubicBezTo>
                      <a:pt x="13" y="10"/>
                      <a:pt x="13" y="10"/>
                      <a:pt x="13" y="10"/>
                    </a:cubicBezTo>
                    <a:cubicBezTo>
                      <a:pt x="8" y="10"/>
                      <a:pt x="8" y="10"/>
                      <a:pt x="8" y="10"/>
                    </a:cubicBezTo>
                    <a:cubicBezTo>
                      <a:pt x="5" y="10"/>
                      <a:pt x="3" y="11"/>
                      <a:pt x="2" y="12"/>
                    </a:cubicBezTo>
                    <a:cubicBezTo>
                      <a:pt x="0" y="14"/>
                      <a:pt x="0" y="15"/>
                      <a:pt x="0" y="17"/>
                    </a:cubicBezTo>
                    <a:cubicBezTo>
                      <a:pt x="0" y="19"/>
                      <a:pt x="0" y="21"/>
                      <a:pt x="2" y="23"/>
                    </a:cubicBezTo>
                    <a:cubicBezTo>
                      <a:pt x="3" y="24"/>
                      <a:pt x="5" y="25"/>
                      <a:pt x="8" y="25"/>
                    </a:cubicBezTo>
                    <a:cubicBezTo>
                      <a:pt x="10" y="25"/>
                      <a:pt x="12" y="24"/>
                      <a:pt x="14" y="22"/>
                    </a:cubicBezTo>
                    <a:cubicBezTo>
                      <a:pt x="14" y="25"/>
                      <a:pt x="14" y="25"/>
                      <a:pt x="14" y="25"/>
                    </a:cubicBezTo>
                    <a:cubicBezTo>
                      <a:pt x="20" y="25"/>
                      <a:pt x="20" y="25"/>
                      <a:pt x="20" y="25"/>
                    </a:cubicBezTo>
                    <a:lnTo>
                      <a:pt x="20" y="9"/>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26" name="Freeform 9"/>
              <p:cNvSpPr>
                <a:spLocks noEditPoints="1"/>
              </p:cNvSpPr>
              <p:nvPr/>
            </p:nvSpPr>
            <p:spPr bwMode="auto">
              <a:xfrm>
                <a:off x="4572000" y="3660776"/>
                <a:ext cx="74613" cy="125413"/>
              </a:xfrm>
              <a:custGeom>
                <a:avLst/>
                <a:gdLst>
                  <a:gd name="T0" fmla="*/ 14 w 20"/>
                  <a:gd name="T1" fmla="*/ 17 h 33"/>
                  <a:gd name="T2" fmla="*/ 10 w 20"/>
                  <a:gd name="T3" fmla="*/ 19 h 33"/>
                  <a:gd name="T4" fmla="*/ 6 w 20"/>
                  <a:gd name="T5" fmla="*/ 17 h 33"/>
                  <a:gd name="T6" fmla="*/ 6 w 20"/>
                  <a:gd name="T7" fmla="*/ 13 h 33"/>
                  <a:gd name="T8" fmla="*/ 6 w 20"/>
                  <a:gd name="T9" fmla="*/ 8 h 33"/>
                  <a:gd name="T10" fmla="*/ 10 w 20"/>
                  <a:gd name="T11" fmla="*/ 6 h 33"/>
                  <a:gd name="T12" fmla="*/ 14 w 20"/>
                  <a:gd name="T13" fmla="*/ 8 h 33"/>
                  <a:gd name="T14" fmla="*/ 14 w 20"/>
                  <a:gd name="T15" fmla="*/ 13 h 33"/>
                  <a:gd name="T16" fmla="*/ 14 w 20"/>
                  <a:gd name="T17" fmla="*/ 17 h 33"/>
                  <a:gd name="T18" fmla="*/ 20 w 20"/>
                  <a:gd name="T19" fmla="*/ 7 h 33"/>
                  <a:gd name="T20" fmla="*/ 18 w 20"/>
                  <a:gd name="T21" fmla="*/ 2 h 33"/>
                  <a:gd name="T22" fmla="*/ 12 w 20"/>
                  <a:gd name="T23" fmla="*/ 0 h 33"/>
                  <a:gd name="T24" fmla="*/ 6 w 20"/>
                  <a:gd name="T25" fmla="*/ 3 h 33"/>
                  <a:gd name="T26" fmla="*/ 6 w 20"/>
                  <a:gd name="T27" fmla="*/ 0 h 33"/>
                  <a:gd name="T28" fmla="*/ 0 w 20"/>
                  <a:gd name="T29" fmla="*/ 0 h 33"/>
                  <a:gd name="T30" fmla="*/ 0 w 20"/>
                  <a:gd name="T31" fmla="*/ 33 h 33"/>
                  <a:gd name="T32" fmla="*/ 6 w 20"/>
                  <a:gd name="T33" fmla="*/ 33 h 33"/>
                  <a:gd name="T34" fmla="*/ 6 w 20"/>
                  <a:gd name="T35" fmla="*/ 22 h 33"/>
                  <a:gd name="T36" fmla="*/ 12 w 20"/>
                  <a:gd name="T37" fmla="*/ 25 h 33"/>
                  <a:gd name="T38" fmla="*/ 18 w 20"/>
                  <a:gd name="T39" fmla="*/ 23 h 33"/>
                  <a:gd name="T40" fmla="*/ 20 w 20"/>
                  <a:gd name="T41" fmla="*/ 18 h 33"/>
                  <a:gd name="T42" fmla="*/ 20 w 20"/>
                  <a:gd name="T43" fmla="*/ 13 h 33"/>
                  <a:gd name="T44" fmla="*/ 20 w 20"/>
                  <a:gd name="T45"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33">
                    <a:moveTo>
                      <a:pt x="14" y="17"/>
                    </a:moveTo>
                    <a:cubicBezTo>
                      <a:pt x="13" y="19"/>
                      <a:pt x="12" y="19"/>
                      <a:pt x="10" y="19"/>
                    </a:cubicBezTo>
                    <a:cubicBezTo>
                      <a:pt x="8" y="19"/>
                      <a:pt x="7" y="19"/>
                      <a:pt x="6" y="17"/>
                    </a:cubicBezTo>
                    <a:cubicBezTo>
                      <a:pt x="6" y="16"/>
                      <a:pt x="6" y="15"/>
                      <a:pt x="6" y="13"/>
                    </a:cubicBezTo>
                    <a:cubicBezTo>
                      <a:pt x="6" y="10"/>
                      <a:pt x="6" y="9"/>
                      <a:pt x="6" y="8"/>
                    </a:cubicBezTo>
                    <a:cubicBezTo>
                      <a:pt x="7" y="6"/>
                      <a:pt x="8" y="6"/>
                      <a:pt x="10" y="6"/>
                    </a:cubicBezTo>
                    <a:cubicBezTo>
                      <a:pt x="12" y="6"/>
                      <a:pt x="13" y="6"/>
                      <a:pt x="14" y="8"/>
                    </a:cubicBezTo>
                    <a:cubicBezTo>
                      <a:pt x="14" y="9"/>
                      <a:pt x="14" y="10"/>
                      <a:pt x="14" y="13"/>
                    </a:cubicBezTo>
                    <a:cubicBezTo>
                      <a:pt x="14" y="15"/>
                      <a:pt x="14" y="16"/>
                      <a:pt x="14" y="17"/>
                    </a:cubicBezTo>
                    <a:moveTo>
                      <a:pt x="20" y="7"/>
                    </a:moveTo>
                    <a:cubicBezTo>
                      <a:pt x="19" y="5"/>
                      <a:pt x="19" y="3"/>
                      <a:pt x="18" y="2"/>
                    </a:cubicBezTo>
                    <a:cubicBezTo>
                      <a:pt x="16" y="1"/>
                      <a:pt x="14" y="0"/>
                      <a:pt x="12" y="0"/>
                    </a:cubicBezTo>
                    <a:cubicBezTo>
                      <a:pt x="9" y="0"/>
                      <a:pt x="7" y="1"/>
                      <a:pt x="6" y="3"/>
                    </a:cubicBezTo>
                    <a:cubicBezTo>
                      <a:pt x="6" y="0"/>
                      <a:pt x="6" y="0"/>
                      <a:pt x="6" y="0"/>
                    </a:cubicBezTo>
                    <a:cubicBezTo>
                      <a:pt x="0" y="0"/>
                      <a:pt x="0" y="0"/>
                      <a:pt x="0" y="0"/>
                    </a:cubicBezTo>
                    <a:cubicBezTo>
                      <a:pt x="0" y="33"/>
                      <a:pt x="0" y="33"/>
                      <a:pt x="0" y="33"/>
                    </a:cubicBezTo>
                    <a:cubicBezTo>
                      <a:pt x="6" y="33"/>
                      <a:pt x="6" y="33"/>
                      <a:pt x="6" y="33"/>
                    </a:cubicBezTo>
                    <a:cubicBezTo>
                      <a:pt x="6" y="22"/>
                      <a:pt x="6" y="22"/>
                      <a:pt x="6" y="22"/>
                    </a:cubicBezTo>
                    <a:cubicBezTo>
                      <a:pt x="7" y="24"/>
                      <a:pt x="9" y="25"/>
                      <a:pt x="12" y="25"/>
                    </a:cubicBezTo>
                    <a:cubicBezTo>
                      <a:pt x="14" y="25"/>
                      <a:pt x="16" y="24"/>
                      <a:pt x="18" y="23"/>
                    </a:cubicBezTo>
                    <a:cubicBezTo>
                      <a:pt x="19" y="22"/>
                      <a:pt x="19" y="20"/>
                      <a:pt x="20" y="18"/>
                    </a:cubicBezTo>
                    <a:cubicBezTo>
                      <a:pt x="20" y="17"/>
                      <a:pt x="20" y="15"/>
                      <a:pt x="20" y="13"/>
                    </a:cubicBezTo>
                    <a:cubicBezTo>
                      <a:pt x="20" y="10"/>
                      <a:pt x="20" y="8"/>
                      <a:pt x="20" y="7"/>
                    </a:cubicBezTo>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27" name="Freeform 10"/>
              <p:cNvSpPr>
                <a:spLocks/>
              </p:cNvSpPr>
              <p:nvPr/>
            </p:nvSpPr>
            <p:spPr bwMode="auto">
              <a:xfrm>
                <a:off x="4670425" y="3630613"/>
                <a:ext cx="82550" cy="125413"/>
              </a:xfrm>
              <a:custGeom>
                <a:avLst/>
                <a:gdLst>
                  <a:gd name="T0" fmla="*/ 52 w 52"/>
                  <a:gd name="T1" fmla="*/ 79 h 79"/>
                  <a:gd name="T2" fmla="*/ 33 w 52"/>
                  <a:gd name="T3" fmla="*/ 79 h 79"/>
                  <a:gd name="T4" fmla="*/ 19 w 52"/>
                  <a:gd name="T5" fmla="*/ 55 h 79"/>
                  <a:gd name="T6" fmla="*/ 14 w 52"/>
                  <a:gd name="T7" fmla="*/ 60 h 79"/>
                  <a:gd name="T8" fmla="*/ 14 w 52"/>
                  <a:gd name="T9" fmla="*/ 79 h 79"/>
                  <a:gd name="T10" fmla="*/ 0 w 52"/>
                  <a:gd name="T11" fmla="*/ 79 h 79"/>
                  <a:gd name="T12" fmla="*/ 0 w 52"/>
                  <a:gd name="T13" fmla="*/ 0 h 79"/>
                  <a:gd name="T14" fmla="*/ 14 w 52"/>
                  <a:gd name="T15" fmla="*/ 0 h 79"/>
                  <a:gd name="T16" fmla="*/ 14 w 52"/>
                  <a:gd name="T17" fmla="*/ 43 h 79"/>
                  <a:gd name="T18" fmla="*/ 33 w 52"/>
                  <a:gd name="T19" fmla="*/ 19 h 79"/>
                  <a:gd name="T20" fmla="*/ 49 w 52"/>
                  <a:gd name="T21" fmla="*/ 19 h 79"/>
                  <a:gd name="T22" fmla="*/ 28 w 52"/>
                  <a:gd name="T23" fmla="*/ 43 h 79"/>
                  <a:gd name="T24" fmla="*/ 52 w 52"/>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79">
                    <a:moveTo>
                      <a:pt x="52" y="79"/>
                    </a:moveTo>
                    <a:lnTo>
                      <a:pt x="33" y="79"/>
                    </a:lnTo>
                    <a:lnTo>
                      <a:pt x="19" y="55"/>
                    </a:lnTo>
                    <a:lnTo>
                      <a:pt x="14" y="60"/>
                    </a:lnTo>
                    <a:lnTo>
                      <a:pt x="14" y="79"/>
                    </a:lnTo>
                    <a:lnTo>
                      <a:pt x="0" y="79"/>
                    </a:lnTo>
                    <a:lnTo>
                      <a:pt x="0" y="0"/>
                    </a:lnTo>
                    <a:lnTo>
                      <a:pt x="14" y="0"/>
                    </a:lnTo>
                    <a:lnTo>
                      <a:pt x="14" y="43"/>
                    </a:lnTo>
                    <a:lnTo>
                      <a:pt x="33" y="19"/>
                    </a:lnTo>
                    <a:lnTo>
                      <a:pt x="49" y="19"/>
                    </a:lnTo>
                    <a:lnTo>
                      <a:pt x="28" y="43"/>
                    </a:lnTo>
                    <a:lnTo>
                      <a:pt x="52" y="79"/>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28" name="Freeform 11"/>
              <p:cNvSpPr>
                <a:spLocks noEditPoints="1"/>
              </p:cNvSpPr>
              <p:nvPr/>
            </p:nvSpPr>
            <p:spPr bwMode="auto">
              <a:xfrm>
                <a:off x="4767263" y="3630613"/>
                <a:ext cx="23813" cy="125413"/>
              </a:xfrm>
              <a:custGeom>
                <a:avLst/>
                <a:gdLst>
                  <a:gd name="T0" fmla="*/ 15 w 15"/>
                  <a:gd name="T1" fmla="*/ 10 h 79"/>
                  <a:gd name="T2" fmla="*/ 0 w 15"/>
                  <a:gd name="T3" fmla="*/ 10 h 79"/>
                  <a:gd name="T4" fmla="*/ 0 w 15"/>
                  <a:gd name="T5" fmla="*/ 0 h 79"/>
                  <a:gd name="T6" fmla="*/ 15 w 15"/>
                  <a:gd name="T7" fmla="*/ 0 h 79"/>
                  <a:gd name="T8" fmla="*/ 15 w 15"/>
                  <a:gd name="T9" fmla="*/ 10 h 79"/>
                  <a:gd name="T10" fmla="*/ 15 w 15"/>
                  <a:gd name="T11" fmla="*/ 79 h 79"/>
                  <a:gd name="T12" fmla="*/ 0 w 15"/>
                  <a:gd name="T13" fmla="*/ 79 h 79"/>
                  <a:gd name="T14" fmla="*/ 0 w 15"/>
                  <a:gd name="T15" fmla="*/ 19 h 79"/>
                  <a:gd name="T16" fmla="*/ 15 w 15"/>
                  <a:gd name="T17" fmla="*/ 19 h 79"/>
                  <a:gd name="T18" fmla="*/ 15 w 15"/>
                  <a:gd name="T19"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79">
                    <a:moveTo>
                      <a:pt x="15" y="10"/>
                    </a:moveTo>
                    <a:lnTo>
                      <a:pt x="0" y="10"/>
                    </a:lnTo>
                    <a:lnTo>
                      <a:pt x="0" y="0"/>
                    </a:lnTo>
                    <a:lnTo>
                      <a:pt x="15" y="0"/>
                    </a:lnTo>
                    <a:lnTo>
                      <a:pt x="15" y="10"/>
                    </a:lnTo>
                    <a:close/>
                    <a:moveTo>
                      <a:pt x="15" y="79"/>
                    </a:moveTo>
                    <a:lnTo>
                      <a:pt x="0" y="79"/>
                    </a:lnTo>
                    <a:lnTo>
                      <a:pt x="0" y="19"/>
                    </a:lnTo>
                    <a:lnTo>
                      <a:pt x="15" y="19"/>
                    </a:lnTo>
                    <a:lnTo>
                      <a:pt x="15" y="79"/>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29" name="Freeform 12"/>
              <p:cNvSpPr>
                <a:spLocks/>
              </p:cNvSpPr>
              <p:nvPr/>
            </p:nvSpPr>
            <p:spPr bwMode="auto">
              <a:xfrm>
                <a:off x="4843463" y="3630613"/>
                <a:ext cx="74613" cy="125413"/>
              </a:xfrm>
              <a:custGeom>
                <a:avLst/>
                <a:gdLst>
                  <a:gd name="T0" fmla="*/ 20 w 20"/>
                  <a:gd name="T1" fmla="*/ 22 h 33"/>
                  <a:gd name="T2" fmla="*/ 17 w 20"/>
                  <a:gd name="T3" fmla="*/ 30 h 33"/>
                  <a:gd name="T4" fmla="*/ 8 w 20"/>
                  <a:gd name="T5" fmla="*/ 33 h 33"/>
                  <a:gd name="T6" fmla="*/ 0 w 20"/>
                  <a:gd name="T7" fmla="*/ 29 h 33"/>
                  <a:gd name="T8" fmla="*/ 4 w 20"/>
                  <a:gd name="T9" fmla="*/ 25 h 33"/>
                  <a:gd name="T10" fmla="*/ 8 w 20"/>
                  <a:gd name="T11" fmla="*/ 27 h 33"/>
                  <a:gd name="T12" fmla="*/ 14 w 20"/>
                  <a:gd name="T13" fmla="*/ 22 h 33"/>
                  <a:gd name="T14" fmla="*/ 14 w 20"/>
                  <a:gd name="T15" fmla="*/ 0 h 33"/>
                  <a:gd name="T16" fmla="*/ 20 w 20"/>
                  <a:gd name="T17" fmla="*/ 0 h 33"/>
                  <a:gd name="T18" fmla="*/ 20 w 20"/>
                  <a:gd name="T19"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33">
                    <a:moveTo>
                      <a:pt x="20" y="22"/>
                    </a:moveTo>
                    <a:cubicBezTo>
                      <a:pt x="20" y="25"/>
                      <a:pt x="19" y="28"/>
                      <a:pt x="17" y="30"/>
                    </a:cubicBezTo>
                    <a:cubicBezTo>
                      <a:pt x="14" y="32"/>
                      <a:pt x="12" y="33"/>
                      <a:pt x="8" y="33"/>
                    </a:cubicBezTo>
                    <a:cubicBezTo>
                      <a:pt x="5" y="33"/>
                      <a:pt x="2" y="32"/>
                      <a:pt x="0" y="29"/>
                    </a:cubicBezTo>
                    <a:cubicBezTo>
                      <a:pt x="4" y="25"/>
                      <a:pt x="4" y="25"/>
                      <a:pt x="4" y="25"/>
                    </a:cubicBezTo>
                    <a:cubicBezTo>
                      <a:pt x="5" y="27"/>
                      <a:pt x="7" y="27"/>
                      <a:pt x="8" y="27"/>
                    </a:cubicBezTo>
                    <a:cubicBezTo>
                      <a:pt x="12" y="27"/>
                      <a:pt x="14" y="25"/>
                      <a:pt x="14" y="22"/>
                    </a:cubicBezTo>
                    <a:cubicBezTo>
                      <a:pt x="14" y="0"/>
                      <a:pt x="14" y="0"/>
                      <a:pt x="14" y="0"/>
                    </a:cubicBezTo>
                    <a:cubicBezTo>
                      <a:pt x="20" y="0"/>
                      <a:pt x="20" y="0"/>
                      <a:pt x="20" y="0"/>
                    </a:cubicBezTo>
                    <a:lnTo>
                      <a:pt x="20" y="22"/>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30" name="Freeform 13"/>
              <p:cNvSpPr>
                <a:spLocks noEditPoints="1"/>
              </p:cNvSpPr>
              <p:nvPr/>
            </p:nvSpPr>
            <p:spPr bwMode="auto">
              <a:xfrm>
                <a:off x="4940300" y="3660776"/>
                <a:ext cx="79375" cy="95250"/>
              </a:xfrm>
              <a:custGeom>
                <a:avLst/>
                <a:gdLst>
                  <a:gd name="T0" fmla="*/ 5 w 21"/>
                  <a:gd name="T1" fmla="*/ 10 h 25"/>
                  <a:gd name="T2" fmla="*/ 6 w 21"/>
                  <a:gd name="T3" fmla="*/ 8 h 25"/>
                  <a:gd name="T4" fmla="*/ 10 w 21"/>
                  <a:gd name="T5" fmla="*/ 5 h 25"/>
                  <a:gd name="T6" fmla="*/ 14 w 21"/>
                  <a:gd name="T7" fmla="*/ 8 h 25"/>
                  <a:gd name="T8" fmla="*/ 15 w 21"/>
                  <a:gd name="T9" fmla="*/ 10 h 25"/>
                  <a:gd name="T10" fmla="*/ 5 w 21"/>
                  <a:gd name="T11" fmla="*/ 10 h 25"/>
                  <a:gd name="T12" fmla="*/ 21 w 21"/>
                  <a:gd name="T13" fmla="*/ 12 h 25"/>
                  <a:gd name="T14" fmla="*/ 18 w 21"/>
                  <a:gd name="T15" fmla="*/ 4 h 25"/>
                  <a:gd name="T16" fmla="*/ 10 w 21"/>
                  <a:gd name="T17" fmla="*/ 0 h 25"/>
                  <a:gd name="T18" fmla="*/ 2 w 21"/>
                  <a:gd name="T19" fmla="*/ 3 h 25"/>
                  <a:gd name="T20" fmla="*/ 0 w 21"/>
                  <a:gd name="T21" fmla="*/ 13 h 25"/>
                  <a:gd name="T22" fmla="*/ 11 w 21"/>
                  <a:gd name="T23" fmla="*/ 25 h 25"/>
                  <a:gd name="T24" fmla="*/ 16 w 21"/>
                  <a:gd name="T25" fmla="*/ 24 h 25"/>
                  <a:gd name="T26" fmla="*/ 20 w 21"/>
                  <a:gd name="T27" fmla="*/ 21 h 25"/>
                  <a:gd name="T28" fmla="*/ 16 w 21"/>
                  <a:gd name="T29" fmla="*/ 18 h 25"/>
                  <a:gd name="T30" fmla="*/ 11 w 21"/>
                  <a:gd name="T31" fmla="*/ 20 h 25"/>
                  <a:gd name="T32" fmla="*/ 7 w 21"/>
                  <a:gd name="T33" fmla="*/ 18 h 25"/>
                  <a:gd name="T34" fmla="*/ 5 w 21"/>
                  <a:gd name="T35" fmla="*/ 14 h 25"/>
                  <a:gd name="T36" fmla="*/ 21 w 21"/>
                  <a:gd name="T37" fmla="*/ 14 h 25"/>
                  <a:gd name="T38" fmla="*/ 21 w 21"/>
                  <a:gd name="T3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25">
                    <a:moveTo>
                      <a:pt x="5" y="10"/>
                    </a:moveTo>
                    <a:cubicBezTo>
                      <a:pt x="5" y="9"/>
                      <a:pt x="6" y="8"/>
                      <a:pt x="6" y="8"/>
                    </a:cubicBezTo>
                    <a:cubicBezTo>
                      <a:pt x="7" y="6"/>
                      <a:pt x="8" y="5"/>
                      <a:pt x="10" y="5"/>
                    </a:cubicBezTo>
                    <a:cubicBezTo>
                      <a:pt x="12" y="5"/>
                      <a:pt x="13" y="6"/>
                      <a:pt x="14" y="8"/>
                    </a:cubicBezTo>
                    <a:cubicBezTo>
                      <a:pt x="14" y="8"/>
                      <a:pt x="15" y="9"/>
                      <a:pt x="15" y="10"/>
                    </a:cubicBezTo>
                    <a:lnTo>
                      <a:pt x="5" y="10"/>
                    </a:lnTo>
                    <a:close/>
                    <a:moveTo>
                      <a:pt x="21" y="12"/>
                    </a:moveTo>
                    <a:cubicBezTo>
                      <a:pt x="21" y="8"/>
                      <a:pt x="20" y="6"/>
                      <a:pt x="18" y="4"/>
                    </a:cubicBezTo>
                    <a:cubicBezTo>
                      <a:pt x="16" y="1"/>
                      <a:pt x="13" y="0"/>
                      <a:pt x="10" y="0"/>
                    </a:cubicBezTo>
                    <a:cubicBezTo>
                      <a:pt x="7" y="0"/>
                      <a:pt x="4" y="1"/>
                      <a:pt x="2" y="3"/>
                    </a:cubicBezTo>
                    <a:cubicBezTo>
                      <a:pt x="0" y="6"/>
                      <a:pt x="0" y="9"/>
                      <a:pt x="0" y="13"/>
                    </a:cubicBezTo>
                    <a:cubicBezTo>
                      <a:pt x="0" y="21"/>
                      <a:pt x="3" y="25"/>
                      <a:pt x="11" y="25"/>
                    </a:cubicBezTo>
                    <a:cubicBezTo>
                      <a:pt x="13" y="25"/>
                      <a:pt x="14" y="25"/>
                      <a:pt x="16" y="24"/>
                    </a:cubicBezTo>
                    <a:cubicBezTo>
                      <a:pt x="17" y="23"/>
                      <a:pt x="18" y="22"/>
                      <a:pt x="20" y="21"/>
                    </a:cubicBezTo>
                    <a:cubicBezTo>
                      <a:pt x="16" y="18"/>
                      <a:pt x="16" y="18"/>
                      <a:pt x="16" y="18"/>
                    </a:cubicBezTo>
                    <a:cubicBezTo>
                      <a:pt x="15" y="19"/>
                      <a:pt x="13" y="20"/>
                      <a:pt x="11" y="20"/>
                    </a:cubicBezTo>
                    <a:cubicBezTo>
                      <a:pt x="9" y="20"/>
                      <a:pt x="8" y="19"/>
                      <a:pt x="7" y="18"/>
                    </a:cubicBezTo>
                    <a:cubicBezTo>
                      <a:pt x="6" y="17"/>
                      <a:pt x="5" y="16"/>
                      <a:pt x="5" y="14"/>
                    </a:cubicBezTo>
                    <a:cubicBezTo>
                      <a:pt x="21" y="14"/>
                      <a:pt x="21" y="14"/>
                      <a:pt x="21" y="14"/>
                    </a:cubicBezTo>
                    <a:lnTo>
                      <a:pt x="21" y="12"/>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31" name="Freeform 14"/>
              <p:cNvSpPr>
                <a:spLocks noEditPoints="1"/>
              </p:cNvSpPr>
              <p:nvPr/>
            </p:nvSpPr>
            <p:spPr bwMode="auto">
              <a:xfrm>
                <a:off x="5035550" y="3660776"/>
                <a:ext cx="77788" cy="95250"/>
              </a:xfrm>
              <a:custGeom>
                <a:avLst/>
                <a:gdLst>
                  <a:gd name="T0" fmla="*/ 6 w 21"/>
                  <a:gd name="T1" fmla="*/ 10 h 25"/>
                  <a:gd name="T2" fmla="*/ 6 w 21"/>
                  <a:gd name="T3" fmla="*/ 8 h 25"/>
                  <a:gd name="T4" fmla="*/ 10 w 21"/>
                  <a:gd name="T5" fmla="*/ 5 h 25"/>
                  <a:gd name="T6" fmla="*/ 14 w 21"/>
                  <a:gd name="T7" fmla="*/ 8 h 25"/>
                  <a:gd name="T8" fmla="*/ 15 w 21"/>
                  <a:gd name="T9" fmla="*/ 10 h 25"/>
                  <a:gd name="T10" fmla="*/ 6 w 21"/>
                  <a:gd name="T11" fmla="*/ 10 h 25"/>
                  <a:gd name="T12" fmla="*/ 21 w 21"/>
                  <a:gd name="T13" fmla="*/ 12 h 25"/>
                  <a:gd name="T14" fmla="*/ 18 w 21"/>
                  <a:gd name="T15" fmla="*/ 4 h 25"/>
                  <a:gd name="T16" fmla="*/ 10 w 21"/>
                  <a:gd name="T17" fmla="*/ 0 h 25"/>
                  <a:gd name="T18" fmla="*/ 3 w 21"/>
                  <a:gd name="T19" fmla="*/ 3 h 25"/>
                  <a:gd name="T20" fmla="*/ 0 w 21"/>
                  <a:gd name="T21" fmla="*/ 13 h 25"/>
                  <a:gd name="T22" fmla="*/ 11 w 21"/>
                  <a:gd name="T23" fmla="*/ 25 h 25"/>
                  <a:gd name="T24" fmla="*/ 16 w 21"/>
                  <a:gd name="T25" fmla="*/ 24 h 25"/>
                  <a:gd name="T26" fmla="*/ 20 w 21"/>
                  <a:gd name="T27" fmla="*/ 21 h 25"/>
                  <a:gd name="T28" fmla="*/ 16 w 21"/>
                  <a:gd name="T29" fmla="*/ 18 h 25"/>
                  <a:gd name="T30" fmla="*/ 11 w 21"/>
                  <a:gd name="T31" fmla="*/ 20 h 25"/>
                  <a:gd name="T32" fmla="*/ 7 w 21"/>
                  <a:gd name="T33" fmla="*/ 18 h 25"/>
                  <a:gd name="T34" fmla="*/ 6 w 21"/>
                  <a:gd name="T35" fmla="*/ 14 h 25"/>
                  <a:gd name="T36" fmla="*/ 21 w 21"/>
                  <a:gd name="T37" fmla="*/ 14 h 25"/>
                  <a:gd name="T38" fmla="*/ 21 w 21"/>
                  <a:gd name="T3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25">
                    <a:moveTo>
                      <a:pt x="6" y="10"/>
                    </a:moveTo>
                    <a:cubicBezTo>
                      <a:pt x="6" y="9"/>
                      <a:pt x="6" y="8"/>
                      <a:pt x="6" y="8"/>
                    </a:cubicBezTo>
                    <a:cubicBezTo>
                      <a:pt x="7" y="6"/>
                      <a:pt x="8" y="5"/>
                      <a:pt x="10" y="5"/>
                    </a:cubicBezTo>
                    <a:cubicBezTo>
                      <a:pt x="12" y="5"/>
                      <a:pt x="14" y="6"/>
                      <a:pt x="14" y="8"/>
                    </a:cubicBezTo>
                    <a:cubicBezTo>
                      <a:pt x="15" y="8"/>
                      <a:pt x="15" y="9"/>
                      <a:pt x="15" y="10"/>
                    </a:cubicBezTo>
                    <a:lnTo>
                      <a:pt x="6" y="10"/>
                    </a:lnTo>
                    <a:close/>
                    <a:moveTo>
                      <a:pt x="21" y="12"/>
                    </a:moveTo>
                    <a:cubicBezTo>
                      <a:pt x="21" y="8"/>
                      <a:pt x="20" y="6"/>
                      <a:pt x="18" y="4"/>
                    </a:cubicBezTo>
                    <a:cubicBezTo>
                      <a:pt x="16" y="1"/>
                      <a:pt x="14" y="0"/>
                      <a:pt x="10" y="0"/>
                    </a:cubicBezTo>
                    <a:cubicBezTo>
                      <a:pt x="7" y="0"/>
                      <a:pt x="5" y="1"/>
                      <a:pt x="3" y="3"/>
                    </a:cubicBezTo>
                    <a:cubicBezTo>
                      <a:pt x="1" y="6"/>
                      <a:pt x="0" y="9"/>
                      <a:pt x="0" y="13"/>
                    </a:cubicBezTo>
                    <a:cubicBezTo>
                      <a:pt x="0" y="21"/>
                      <a:pt x="4" y="25"/>
                      <a:pt x="11" y="25"/>
                    </a:cubicBezTo>
                    <a:cubicBezTo>
                      <a:pt x="13" y="25"/>
                      <a:pt x="15" y="25"/>
                      <a:pt x="16" y="24"/>
                    </a:cubicBezTo>
                    <a:cubicBezTo>
                      <a:pt x="17" y="23"/>
                      <a:pt x="19" y="22"/>
                      <a:pt x="20" y="21"/>
                    </a:cubicBezTo>
                    <a:cubicBezTo>
                      <a:pt x="16" y="18"/>
                      <a:pt x="16" y="18"/>
                      <a:pt x="16" y="18"/>
                    </a:cubicBezTo>
                    <a:cubicBezTo>
                      <a:pt x="15" y="19"/>
                      <a:pt x="13" y="20"/>
                      <a:pt x="11" y="20"/>
                    </a:cubicBezTo>
                    <a:cubicBezTo>
                      <a:pt x="9" y="20"/>
                      <a:pt x="8" y="19"/>
                      <a:pt x="7" y="18"/>
                    </a:cubicBezTo>
                    <a:cubicBezTo>
                      <a:pt x="6" y="17"/>
                      <a:pt x="6" y="16"/>
                      <a:pt x="6" y="14"/>
                    </a:cubicBezTo>
                    <a:cubicBezTo>
                      <a:pt x="21" y="14"/>
                      <a:pt x="21" y="14"/>
                      <a:pt x="21" y="14"/>
                    </a:cubicBezTo>
                    <a:lnTo>
                      <a:pt x="21" y="12"/>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32" name="Freeform 15"/>
              <p:cNvSpPr>
                <a:spLocks/>
              </p:cNvSpPr>
              <p:nvPr/>
            </p:nvSpPr>
            <p:spPr bwMode="auto">
              <a:xfrm>
                <a:off x="5126038" y="3638551"/>
                <a:ext cx="47625" cy="117475"/>
              </a:xfrm>
              <a:custGeom>
                <a:avLst/>
                <a:gdLst>
                  <a:gd name="T0" fmla="*/ 13 w 13"/>
                  <a:gd name="T1" fmla="*/ 31 h 31"/>
                  <a:gd name="T2" fmla="*/ 10 w 13"/>
                  <a:gd name="T3" fmla="*/ 31 h 31"/>
                  <a:gd name="T4" fmla="*/ 5 w 13"/>
                  <a:gd name="T5" fmla="*/ 28 h 31"/>
                  <a:gd name="T6" fmla="*/ 3 w 13"/>
                  <a:gd name="T7" fmla="*/ 24 h 31"/>
                  <a:gd name="T8" fmla="*/ 3 w 13"/>
                  <a:gd name="T9" fmla="*/ 12 h 31"/>
                  <a:gd name="T10" fmla="*/ 0 w 13"/>
                  <a:gd name="T11" fmla="*/ 12 h 31"/>
                  <a:gd name="T12" fmla="*/ 0 w 13"/>
                  <a:gd name="T13" fmla="*/ 7 h 31"/>
                  <a:gd name="T14" fmla="*/ 3 w 13"/>
                  <a:gd name="T15" fmla="*/ 7 h 31"/>
                  <a:gd name="T16" fmla="*/ 3 w 13"/>
                  <a:gd name="T17" fmla="*/ 0 h 31"/>
                  <a:gd name="T18" fmla="*/ 9 w 13"/>
                  <a:gd name="T19" fmla="*/ 0 h 31"/>
                  <a:gd name="T20" fmla="*/ 9 w 13"/>
                  <a:gd name="T21" fmla="*/ 7 h 31"/>
                  <a:gd name="T22" fmla="*/ 13 w 13"/>
                  <a:gd name="T23" fmla="*/ 7 h 31"/>
                  <a:gd name="T24" fmla="*/ 13 w 13"/>
                  <a:gd name="T25" fmla="*/ 12 h 31"/>
                  <a:gd name="T26" fmla="*/ 9 w 13"/>
                  <a:gd name="T27" fmla="*/ 12 h 31"/>
                  <a:gd name="T28" fmla="*/ 9 w 13"/>
                  <a:gd name="T29" fmla="*/ 23 h 31"/>
                  <a:gd name="T30" fmla="*/ 11 w 13"/>
                  <a:gd name="T31" fmla="*/ 25 h 31"/>
                  <a:gd name="T32" fmla="*/ 13 w 13"/>
                  <a:gd name="T33" fmla="*/ 25 h 31"/>
                  <a:gd name="T34" fmla="*/ 13 w 13"/>
                  <a:gd name="T3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31">
                    <a:moveTo>
                      <a:pt x="13" y="31"/>
                    </a:moveTo>
                    <a:cubicBezTo>
                      <a:pt x="10" y="31"/>
                      <a:pt x="10" y="31"/>
                      <a:pt x="10" y="31"/>
                    </a:cubicBezTo>
                    <a:cubicBezTo>
                      <a:pt x="8" y="31"/>
                      <a:pt x="6" y="30"/>
                      <a:pt x="5" y="28"/>
                    </a:cubicBezTo>
                    <a:cubicBezTo>
                      <a:pt x="3" y="27"/>
                      <a:pt x="3" y="26"/>
                      <a:pt x="3" y="24"/>
                    </a:cubicBezTo>
                    <a:cubicBezTo>
                      <a:pt x="3" y="12"/>
                      <a:pt x="3" y="12"/>
                      <a:pt x="3" y="12"/>
                    </a:cubicBezTo>
                    <a:cubicBezTo>
                      <a:pt x="0" y="12"/>
                      <a:pt x="0" y="12"/>
                      <a:pt x="0" y="12"/>
                    </a:cubicBezTo>
                    <a:cubicBezTo>
                      <a:pt x="0" y="7"/>
                      <a:pt x="0" y="7"/>
                      <a:pt x="0" y="7"/>
                    </a:cubicBezTo>
                    <a:cubicBezTo>
                      <a:pt x="3" y="7"/>
                      <a:pt x="3" y="7"/>
                      <a:pt x="3" y="7"/>
                    </a:cubicBezTo>
                    <a:cubicBezTo>
                      <a:pt x="3" y="0"/>
                      <a:pt x="3" y="0"/>
                      <a:pt x="3" y="0"/>
                    </a:cubicBezTo>
                    <a:cubicBezTo>
                      <a:pt x="9" y="0"/>
                      <a:pt x="9" y="0"/>
                      <a:pt x="9" y="0"/>
                    </a:cubicBezTo>
                    <a:cubicBezTo>
                      <a:pt x="9" y="7"/>
                      <a:pt x="9" y="7"/>
                      <a:pt x="9" y="7"/>
                    </a:cubicBezTo>
                    <a:cubicBezTo>
                      <a:pt x="13" y="7"/>
                      <a:pt x="13" y="7"/>
                      <a:pt x="13" y="7"/>
                    </a:cubicBezTo>
                    <a:cubicBezTo>
                      <a:pt x="13" y="12"/>
                      <a:pt x="13" y="12"/>
                      <a:pt x="13" y="12"/>
                    </a:cubicBezTo>
                    <a:cubicBezTo>
                      <a:pt x="9" y="12"/>
                      <a:pt x="9" y="12"/>
                      <a:pt x="9" y="12"/>
                    </a:cubicBezTo>
                    <a:cubicBezTo>
                      <a:pt x="9" y="23"/>
                      <a:pt x="9" y="23"/>
                      <a:pt x="9" y="23"/>
                    </a:cubicBezTo>
                    <a:cubicBezTo>
                      <a:pt x="9" y="25"/>
                      <a:pt x="10" y="25"/>
                      <a:pt x="11" y="25"/>
                    </a:cubicBezTo>
                    <a:cubicBezTo>
                      <a:pt x="13" y="25"/>
                      <a:pt x="13" y="25"/>
                      <a:pt x="13" y="25"/>
                    </a:cubicBezTo>
                    <a:lnTo>
                      <a:pt x="13" y="31"/>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33" name="Rectangle 16"/>
              <p:cNvSpPr>
                <a:spLocks noChangeArrowheads="1"/>
              </p:cNvSpPr>
              <p:nvPr/>
            </p:nvSpPr>
            <p:spPr bwMode="auto">
              <a:xfrm>
                <a:off x="5192713" y="3729038"/>
                <a:ext cx="26988" cy="26988"/>
              </a:xfrm>
              <a:prstGeom prst="rect">
                <a:avLst/>
              </a:prstGeom>
              <a:solidFill>
                <a:srgbClr val="2B25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34" name="Freeform 17"/>
              <p:cNvSpPr>
                <a:spLocks/>
              </p:cNvSpPr>
              <p:nvPr/>
            </p:nvSpPr>
            <p:spPr bwMode="auto">
              <a:xfrm>
                <a:off x="5287963" y="3630613"/>
                <a:ext cx="88900" cy="125413"/>
              </a:xfrm>
              <a:custGeom>
                <a:avLst/>
                <a:gdLst>
                  <a:gd name="T0" fmla="*/ 56 w 56"/>
                  <a:gd name="T1" fmla="*/ 79 h 79"/>
                  <a:gd name="T2" fmla="*/ 42 w 56"/>
                  <a:gd name="T3" fmla="*/ 79 h 79"/>
                  <a:gd name="T4" fmla="*/ 42 w 56"/>
                  <a:gd name="T5" fmla="*/ 46 h 79"/>
                  <a:gd name="T6" fmla="*/ 14 w 56"/>
                  <a:gd name="T7" fmla="*/ 46 h 79"/>
                  <a:gd name="T8" fmla="*/ 14 w 56"/>
                  <a:gd name="T9" fmla="*/ 79 h 79"/>
                  <a:gd name="T10" fmla="*/ 0 w 56"/>
                  <a:gd name="T11" fmla="*/ 79 h 79"/>
                  <a:gd name="T12" fmla="*/ 0 w 56"/>
                  <a:gd name="T13" fmla="*/ 0 h 79"/>
                  <a:gd name="T14" fmla="*/ 14 w 56"/>
                  <a:gd name="T15" fmla="*/ 0 h 79"/>
                  <a:gd name="T16" fmla="*/ 14 w 56"/>
                  <a:gd name="T17" fmla="*/ 31 h 79"/>
                  <a:gd name="T18" fmla="*/ 42 w 56"/>
                  <a:gd name="T19" fmla="*/ 31 h 79"/>
                  <a:gd name="T20" fmla="*/ 42 w 56"/>
                  <a:gd name="T21" fmla="*/ 0 h 79"/>
                  <a:gd name="T22" fmla="*/ 56 w 56"/>
                  <a:gd name="T23" fmla="*/ 0 h 79"/>
                  <a:gd name="T24" fmla="*/ 56 w 56"/>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79">
                    <a:moveTo>
                      <a:pt x="56" y="79"/>
                    </a:moveTo>
                    <a:lnTo>
                      <a:pt x="42" y="79"/>
                    </a:lnTo>
                    <a:lnTo>
                      <a:pt x="42" y="46"/>
                    </a:lnTo>
                    <a:lnTo>
                      <a:pt x="14" y="46"/>
                    </a:lnTo>
                    <a:lnTo>
                      <a:pt x="14" y="79"/>
                    </a:lnTo>
                    <a:lnTo>
                      <a:pt x="0" y="79"/>
                    </a:lnTo>
                    <a:lnTo>
                      <a:pt x="0" y="0"/>
                    </a:lnTo>
                    <a:lnTo>
                      <a:pt x="14" y="0"/>
                    </a:lnTo>
                    <a:lnTo>
                      <a:pt x="14" y="31"/>
                    </a:lnTo>
                    <a:lnTo>
                      <a:pt x="42" y="31"/>
                    </a:lnTo>
                    <a:lnTo>
                      <a:pt x="42" y="0"/>
                    </a:lnTo>
                    <a:lnTo>
                      <a:pt x="56" y="0"/>
                    </a:lnTo>
                    <a:lnTo>
                      <a:pt x="56" y="79"/>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35" name="Freeform 18"/>
              <p:cNvSpPr>
                <a:spLocks noEditPoints="1"/>
              </p:cNvSpPr>
              <p:nvPr/>
            </p:nvSpPr>
            <p:spPr bwMode="auto">
              <a:xfrm>
                <a:off x="5395913" y="3660776"/>
                <a:ext cx="76200" cy="95250"/>
              </a:xfrm>
              <a:custGeom>
                <a:avLst/>
                <a:gdLst>
                  <a:gd name="T0" fmla="*/ 14 w 20"/>
                  <a:gd name="T1" fmla="*/ 18 h 25"/>
                  <a:gd name="T2" fmla="*/ 10 w 20"/>
                  <a:gd name="T3" fmla="*/ 20 h 25"/>
                  <a:gd name="T4" fmla="*/ 6 w 20"/>
                  <a:gd name="T5" fmla="*/ 17 h 25"/>
                  <a:gd name="T6" fmla="*/ 10 w 20"/>
                  <a:gd name="T7" fmla="*/ 14 h 25"/>
                  <a:gd name="T8" fmla="*/ 14 w 20"/>
                  <a:gd name="T9" fmla="*/ 14 h 25"/>
                  <a:gd name="T10" fmla="*/ 14 w 20"/>
                  <a:gd name="T11" fmla="*/ 16 h 25"/>
                  <a:gd name="T12" fmla="*/ 14 w 20"/>
                  <a:gd name="T13" fmla="*/ 18 h 25"/>
                  <a:gd name="T14" fmla="*/ 20 w 20"/>
                  <a:gd name="T15" fmla="*/ 9 h 25"/>
                  <a:gd name="T16" fmla="*/ 10 w 20"/>
                  <a:gd name="T17" fmla="*/ 0 h 25"/>
                  <a:gd name="T18" fmla="*/ 5 w 20"/>
                  <a:gd name="T19" fmla="*/ 1 h 25"/>
                  <a:gd name="T20" fmla="*/ 1 w 20"/>
                  <a:gd name="T21" fmla="*/ 4 h 25"/>
                  <a:gd name="T22" fmla="*/ 5 w 20"/>
                  <a:gd name="T23" fmla="*/ 7 h 25"/>
                  <a:gd name="T24" fmla="*/ 10 w 20"/>
                  <a:gd name="T25" fmla="*/ 5 h 25"/>
                  <a:gd name="T26" fmla="*/ 14 w 20"/>
                  <a:gd name="T27" fmla="*/ 9 h 25"/>
                  <a:gd name="T28" fmla="*/ 14 w 20"/>
                  <a:gd name="T29" fmla="*/ 10 h 25"/>
                  <a:gd name="T30" fmla="*/ 9 w 20"/>
                  <a:gd name="T31" fmla="*/ 10 h 25"/>
                  <a:gd name="T32" fmla="*/ 3 w 20"/>
                  <a:gd name="T33" fmla="*/ 12 h 25"/>
                  <a:gd name="T34" fmla="*/ 0 w 20"/>
                  <a:gd name="T35" fmla="*/ 17 h 25"/>
                  <a:gd name="T36" fmla="*/ 3 w 20"/>
                  <a:gd name="T37" fmla="*/ 23 h 25"/>
                  <a:gd name="T38" fmla="*/ 9 w 20"/>
                  <a:gd name="T39" fmla="*/ 25 h 25"/>
                  <a:gd name="T40" fmla="*/ 15 w 20"/>
                  <a:gd name="T41" fmla="*/ 22 h 25"/>
                  <a:gd name="T42" fmla="*/ 15 w 20"/>
                  <a:gd name="T43" fmla="*/ 25 h 25"/>
                  <a:gd name="T44" fmla="*/ 20 w 20"/>
                  <a:gd name="T45" fmla="*/ 25 h 25"/>
                  <a:gd name="T46" fmla="*/ 20 w 20"/>
                  <a:gd name="T4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25">
                    <a:moveTo>
                      <a:pt x="14" y="18"/>
                    </a:moveTo>
                    <a:cubicBezTo>
                      <a:pt x="13" y="19"/>
                      <a:pt x="12" y="20"/>
                      <a:pt x="10" y="20"/>
                    </a:cubicBezTo>
                    <a:cubicBezTo>
                      <a:pt x="7" y="20"/>
                      <a:pt x="6" y="19"/>
                      <a:pt x="6" y="17"/>
                    </a:cubicBezTo>
                    <a:cubicBezTo>
                      <a:pt x="6" y="15"/>
                      <a:pt x="7" y="14"/>
                      <a:pt x="10" y="14"/>
                    </a:cubicBezTo>
                    <a:cubicBezTo>
                      <a:pt x="14" y="14"/>
                      <a:pt x="14" y="14"/>
                      <a:pt x="14" y="14"/>
                    </a:cubicBezTo>
                    <a:cubicBezTo>
                      <a:pt x="14" y="16"/>
                      <a:pt x="14" y="16"/>
                      <a:pt x="14" y="16"/>
                    </a:cubicBezTo>
                    <a:cubicBezTo>
                      <a:pt x="14" y="17"/>
                      <a:pt x="14" y="18"/>
                      <a:pt x="14" y="18"/>
                    </a:cubicBezTo>
                    <a:moveTo>
                      <a:pt x="20" y="9"/>
                    </a:moveTo>
                    <a:cubicBezTo>
                      <a:pt x="20" y="3"/>
                      <a:pt x="17" y="0"/>
                      <a:pt x="10" y="0"/>
                    </a:cubicBezTo>
                    <a:cubicBezTo>
                      <a:pt x="8" y="0"/>
                      <a:pt x="6" y="0"/>
                      <a:pt x="5" y="1"/>
                    </a:cubicBezTo>
                    <a:cubicBezTo>
                      <a:pt x="4" y="1"/>
                      <a:pt x="3" y="2"/>
                      <a:pt x="1" y="4"/>
                    </a:cubicBezTo>
                    <a:cubicBezTo>
                      <a:pt x="5" y="7"/>
                      <a:pt x="5" y="7"/>
                      <a:pt x="5" y="7"/>
                    </a:cubicBezTo>
                    <a:cubicBezTo>
                      <a:pt x="6" y="6"/>
                      <a:pt x="8" y="5"/>
                      <a:pt x="10" y="5"/>
                    </a:cubicBezTo>
                    <a:cubicBezTo>
                      <a:pt x="13" y="5"/>
                      <a:pt x="14" y="7"/>
                      <a:pt x="14" y="9"/>
                    </a:cubicBezTo>
                    <a:cubicBezTo>
                      <a:pt x="14" y="10"/>
                      <a:pt x="14" y="10"/>
                      <a:pt x="14" y="10"/>
                    </a:cubicBezTo>
                    <a:cubicBezTo>
                      <a:pt x="9" y="10"/>
                      <a:pt x="9" y="10"/>
                      <a:pt x="9" y="10"/>
                    </a:cubicBezTo>
                    <a:cubicBezTo>
                      <a:pt x="6" y="10"/>
                      <a:pt x="4" y="11"/>
                      <a:pt x="3" y="12"/>
                    </a:cubicBezTo>
                    <a:cubicBezTo>
                      <a:pt x="1" y="14"/>
                      <a:pt x="0" y="15"/>
                      <a:pt x="0" y="17"/>
                    </a:cubicBezTo>
                    <a:cubicBezTo>
                      <a:pt x="0" y="19"/>
                      <a:pt x="1" y="21"/>
                      <a:pt x="3" y="23"/>
                    </a:cubicBezTo>
                    <a:cubicBezTo>
                      <a:pt x="4" y="24"/>
                      <a:pt x="6" y="25"/>
                      <a:pt x="9" y="25"/>
                    </a:cubicBezTo>
                    <a:cubicBezTo>
                      <a:pt x="11" y="25"/>
                      <a:pt x="13" y="24"/>
                      <a:pt x="15" y="22"/>
                    </a:cubicBezTo>
                    <a:cubicBezTo>
                      <a:pt x="15" y="25"/>
                      <a:pt x="15" y="25"/>
                      <a:pt x="15" y="25"/>
                    </a:cubicBezTo>
                    <a:cubicBezTo>
                      <a:pt x="20" y="25"/>
                      <a:pt x="20" y="25"/>
                      <a:pt x="20" y="25"/>
                    </a:cubicBezTo>
                    <a:lnTo>
                      <a:pt x="20" y="9"/>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36" name="Freeform 19"/>
              <p:cNvSpPr>
                <a:spLocks/>
              </p:cNvSpPr>
              <p:nvPr/>
            </p:nvSpPr>
            <p:spPr bwMode="auto">
              <a:xfrm>
                <a:off x="5497513" y="3660776"/>
                <a:ext cx="128588" cy="95250"/>
              </a:xfrm>
              <a:custGeom>
                <a:avLst/>
                <a:gdLst>
                  <a:gd name="T0" fmla="*/ 34 w 34"/>
                  <a:gd name="T1" fmla="*/ 25 h 25"/>
                  <a:gd name="T2" fmla="*/ 28 w 34"/>
                  <a:gd name="T3" fmla="*/ 25 h 25"/>
                  <a:gd name="T4" fmla="*/ 28 w 34"/>
                  <a:gd name="T5" fmla="*/ 10 h 25"/>
                  <a:gd name="T6" fmla="*/ 27 w 34"/>
                  <a:gd name="T7" fmla="*/ 7 h 25"/>
                  <a:gd name="T8" fmla="*/ 24 w 34"/>
                  <a:gd name="T9" fmla="*/ 6 h 25"/>
                  <a:gd name="T10" fmla="*/ 21 w 34"/>
                  <a:gd name="T11" fmla="*/ 7 h 25"/>
                  <a:gd name="T12" fmla="*/ 20 w 34"/>
                  <a:gd name="T13" fmla="*/ 10 h 25"/>
                  <a:gd name="T14" fmla="*/ 20 w 34"/>
                  <a:gd name="T15" fmla="*/ 25 h 25"/>
                  <a:gd name="T16" fmla="*/ 14 w 34"/>
                  <a:gd name="T17" fmla="*/ 25 h 25"/>
                  <a:gd name="T18" fmla="*/ 14 w 34"/>
                  <a:gd name="T19" fmla="*/ 10 h 25"/>
                  <a:gd name="T20" fmla="*/ 13 w 34"/>
                  <a:gd name="T21" fmla="*/ 7 h 25"/>
                  <a:gd name="T22" fmla="*/ 10 w 34"/>
                  <a:gd name="T23" fmla="*/ 6 h 25"/>
                  <a:gd name="T24" fmla="*/ 7 w 34"/>
                  <a:gd name="T25" fmla="*/ 7 h 25"/>
                  <a:gd name="T26" fmla="*/ 6 w 34"/>
                  <a:gd name="T27" fmla="*/ 10 h 25"/>
                  <a:gd name="T28" fmla="*/ 6 w 34"/>
                  <a:gd name="T29" fmla="*/ 25 h 25"/>
                  <a:gd name="T30" fmla="*/ 0 w 34"/>
                  <a:gd name="T31" fmla="*/ 25 h 25"/>
                  <a:gd name="T32" fmla="*/ 0 w 34"/>
                  <a:gd name="T33" fmla="*/ 0 h 25"/>
                  <a:gd name="T34" fmla="*/ 6 w 34"/>
                  <a:gd name="T35" fmla="*/ 0 h 25"/>
                  <a:gd name="T36" fmla="*/ 6 w 34"/>
                  <a:gd name="T37" fmla="*/ 3 h 25"/>
                  <a:gd name="T38" fmla="*/ 12 w 34"/>
                  <a:gd name="T39" fmla="*/ 0 h 25"/>
                  <a:gd name="T40" fmla="*/ 18 w 34"/>
                  <a:gd name="T41" fmla="*/ 3 h 25"/>
                  <a:gd name="T42" fmla="*/ 25 w 34"/>
                  <a:gd name="T43" fmla="*/ 0 h 25"/>
                  <a:gd name="T44" fmla="*/ 31 w 34"/>
                  <a:gd name="T45" fmla="*/ 2 h 25"/>
                  <a:gd name="T46" fmla="*/ 34 w 34"/>
                  <a:gd name="T47" fmla="*/ 9 h 25"/>
                  <a:gd name="T48" fmla="*/ 34 w 34"/>
                  <a:gd name="T4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25">
                    <a:moveTo>
                      <a:pt x="34" y="25"/>
                    </a:moveTo>
                    <a:cubicBezTo>
                      <a:pt x="28" y="25"/>
                      <a:pt x="28" y="25"/>
                      <a:pt x="28" y="25"/>
                    </a:cubicBezTo>
                    <a:cubicBezTo>
                      <a:pt x="28" y="10"/>
                      <a:pt x="28" y="10"/>
                      <a:pt x="28" y="10"/>
                    </a:cubicBezTo>
                    <a:cubicBezTo>
                      <a:pt x="28" y="9"/>
                      <a:pt x="27" y="7"/>
                      <a:pt x="27" y="7"/>
                    </a:cubicBezTo>
                    <a:cubicBezTo>
                      <a:pt x="26" y="6"/>
                      <a:pt x="25" y="6"/>
                      <a:pt x="24" y="6"/>
                    </a:cubicBezTo>
                    <a:cubicBezTo>
                      <a:pt x="23" y="6"/>
                      <a:pt x="22" y="6"/>
                      <a:pt x="21" y="7"/>
                    </a:cubicBezTo>
                    <a:cubicBezTo>
                      <a:pt x="20" y="7"/>
                      <a:pt x="20" y="8"/>
                      <a:pt x="20" y="10"/>
                    </a:cubicBezTo>
                    <a:cubicBezTo>
                      <a:pt x="20" y="25"/>
                      <a:pt x="20" y="25"/>
                      <a:pt x="20" y="25"/>
                    </a:cubicBezTo>
                    <a:cubicBezTo>
                      <a:pt x="14" y="25"/>
                      <a:pt x="14" y="25"/>
                      <a:pt x="14" y="25"/>
                    </a:cubicBezTo>
                    <a:cubicBezTo>
                      <a:pt x="14" y="10"/>
                      <a:pt x="14" y="10"/>
                      <a:pt x="14" y="10"/>
                    </a:cubicBezTo>
                    <a:cubicBezTo>
                      <a:pt x="14" y="9"/>
                      <a:pt x="13" y="7"/>
                      <a:pt x="13" y="7"/>
                    </a:cubicBezTo>
                    <a:cubicBezTo>
                      <a:pt x="12" y="6"/>
                      <a:pt x="11" y="6"/>
                      <a:pt x="10" y="6"/>
                    </a:cubicBezTo>
                    <a:cubicBezTo>
                      <a:pt x="9" y="6"/>
                      <a:pt x="8" y="6"/>
                      <a:pt x="7" y="7"/>
                    </a:cubicBezTo>
                    <a:cubicBezTo>
                      <a:pt x="6" y="7"/>
                      <a:pt x="6" y="9"/>
                      <a:pt x="6" y="10"/>
                    </a:cubicBezTo>
                    <a:cubicBezTo>
                      <a:pt x="6" y="25"/>
                      <a:pt x="6" y="25"/>
                      <a:pt x="6" y="25"/>
                    </a:cubicBezTo>
                    <a:cubicBezTo>
                      <a:pt x="0" y="25"/>
                      <a:pt x="0" y="25"/>
                      <a:pt x="0" y="25"/>
                    </a:cubicBezTo>
                    <a:cubicBezTo>
                      <a:pt x="0" y="0"/>
                      <a:pt x="0" y="0"/>
                      <a:pt x="0" y="0"/>
                    </a:cubicBezTo>
                    <a:cubicBezTo>
                      <a:pt x="6" y="0"/>
                      <a:pt x="6" y="0"/>
                      <a:pt x="6" y="0"/>
                    </a:cubicBezTo>
                    <a:cubicBezTo>
                      <a:pt x="6" y="3"/>
                      <a:pt x="6" y="3"/>
                      <a:pt x="6" y="3"/>
                    </a:cubicBezTo>
                    <a:cubicBezTo>
                      <a:pt x="7" y="1"/>
                      <a:pt x="9" y="0"/>
                      <a:pt x="12" y="0"/>
                    </a:cubicBezTo>
                    <a:cubicBezTo>
                      <a:pt x="14" y="0"/>
                      <a:pt x="17" y="1"/>
                      <a:pt x="18" y="3"/>
                    </a:cubicBezTo>
                    <a:cubicBezTo>
                      <a:pt x="20" y="1"/>
                      <a:pt x="22" y="0"/>
                      <a:pt x="25" y="0"/>
                    </a:cubicBezTo>
                    <a:cubicBezTo>
                      <a:pt x="28" y="0"/>
                      <a:pt x="30" y="1"/>
                      <a:pt x="31" y="2"/>
                    </a:cubicBezTo>
                    <a:cubicBezTo>
                      <a:pt x="33" y="4"/>
                      <a:pt x="34" y="6"/>
                      <a:pt x="34" y="9"/>
                    </a:cubicBezTo>
                    <a:lnTo>
                      <a:pt x="34" y="25"/>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37" name="Freeform 20"/>
              <p:cNvSpPr>
                <a:spLocks noEditPoints="1"/>
              </p:cNvSpPr>
              <p:nvPr/>
            </p:nvSpPr>
            <p:spPr bwMode="auto">
              <a:xfrm>
                <a:off x="5645150" y="3660776"/>
                <a:ext cx="74613" cy="95250"/>
              </a:xfrm>
              <a:custGeom>
                <a:avLst/>
                <a:gdLst>
                  <a:gd name="T0" fmla="*/ 13 w 20"/>
                  <a:gd name="T1" fmla="*/ 18 h 25"/>
                  <a:gd name="T2" fmla="*/ 9 w 20"/>
                  <a:gd name="T3" fmla="*/ 20 h 25"/>
                  <a:gd name="T4" fmla="*/ 5 w 20"/>
                  <a:gd name="T5" fmla="*/ 17 h 25"/>
                  <a:gd name="T6" fmla="*/ 9 w 20"/>
                  <a:gd name="T7" fmla="*/ 14 h 25"/>
                  <a:gd name="T8" fmla="*/ 14 w 20"/>
                  <a:gd name="T9" fmla="*/ 14 h 25"/>
                  <a:gd name="T10" fmla="*/ 14 w 20"/>
                  <a:gd name="T11" fmla="*/ 16 h 25"/>
                  <a:gd name="T12" fmla="*/ 13 w 20"/>
                  <a:gd name="T13" fmla="*/ 18 h 25"/>
                  <a:gd name="T14" fmla="*/ 20 w 20"/>
                  <a:gd name="T15" fmla="*/ 9 h 25"/>
                  <a:gd name="T16" fmla="*/ 9 w 20"/>
                  <a:gd name="T17" fmla="*/ 0 h 25"/>
                  <a:gd name="T18" fmla="*/ 4 w 20"/>
                  <a:gd name="T19" fmla="*/ 1 h 25"/>
                  <a:gd name="T20" fmla="*/ 1 w 20"/>
                  <a:gd name="T21" fmla="*/ 4 h 25"/>
                  <a:gd name="T22" fmla="*/ 4 w 20"/>
                  <a:gd name="T23" fmla="*/ 7 h 25"/>
                  <a:gd name="T24" fmla="*/ 9 w 20"/>
                  <a:gd name="T25" fmla="*/ 5 h 25"/>
                  <a:gd name="T26" fmla="*/ 14 w 20"/>
                  <a:gd name="T27" fmla="*/ 9 h 25"/>
                  <a:gd name="T28" fmla="*/ 14 w 20"/>
                  <a:gd name="T29" fmla="*/ 10 h 25"/>
                  <a:gd name="T30" fmla="*/ 8 w 20"/>
                  <a:gd name="T31" fmla="*/ 10 h 25"/>
                  <a:gd name="T32" fmla="*/ 2 w 20"/>
                  <a:gd name="T33" fmla="*/ 12 h 25"/>
                  <a:gd name="T34" fmla="*/ 0 w 20"/>
                  <a:gd name="T35" fmla="*/ 17 h 25"/>
                  <a:gd name="T36" fmla="*/ 2 w 20"/>
                  <a:gd name="T37" fmla="*/ 23 h 25"/>
                  <a:gd name="T38" fmla="*/ 8 w 20"/>
                  <a:gd name="T39" fmla="*/ 25 h 25"/>
                  <a:gd name="T40" fmla="*/ 14 w 20"/>
                  <a:gd name="T41" fmla="*/ 22 h 25"/>
                  <a:gd name="T42" fmla="*/ 14 w 20"/>
                  <a:gd name="T43" fmla="*/ 25 h 25"/>
                  <a:gd name="T44" fmla="*/ 20 w 20"/>
                  <a:gd name="T45" fmla="*/ 25 h 25"/>
                  <a:gd name="T46" fmla="*/ 20 w 20"/>
                  <a:gd name="T4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25">
                    <a:moveTo>
                      <a:pt x="13" y="18"/>
                    </a:moveTo>
                    <a:cubicBezTo>
                      <a:pt x="12" y="19"/>
                      <a:pt x="11" y="20"/>
                      <a:pt x="9" y="20"/>
                    </a:cubicBezTo>
                    <a:cubicBezTo>
                      <a:pt x="7" y="20"/>
                      <a:pt x="5" y="19"/>
                      <a:pt x="5" y="17"/>
                    </a:cubicBezTo>
                    <a:cubicBezTo>
                      <a:pt x="5" y="15"/>
                      <a:pt x="7" y="14"/>
                      <a:pt x="9" y="14"/>
                    </a:cubicBezTo>
                    <a:cubicBezTo>
                      <a:pt x="14" y="14"/>
                      <a:pt x="14" y="14"/>
                      <a:pt x="14" y="14"/>
                    </a:cubicBezTo>
                    <a:cubicBezTo>
                      <a:pt x="14" y="16"/>
                      <a:pt x="14" y="16"/>
                      <a:pt x="14" y="16"/>
                    </a:cubicBezTo>
                    <a:cubicBezTo>
                      <a:pt x="14" y="17"/>
                      <a:pt x="13" y="18"/>
                      <a:pt x="13" y="18"/>
                    </a:cubicBezTo>
                    <a:moveTo>
                      <a:pt x="20" y="9"/>
                    </a:moveTo>
                    <a:cubicBezTo>
                      <a:pt x="20" y="3"/>
                      <a:pt x="16" y="0"/>
                      <a:pt x="9" y="0"/>
                    </a:cubicBezTo>
                    <a:cubicBezTo>
                      <a:pt x="7" y="0"/>
                      <a:pt x="6" y="0"/>
                      <a:pt x="4" y="1"/>
                    </a:cubicBezTo>
                    <a:cubicBezTo>
                      <a:pt x="3" y="1"/>
                      <a:pt x="2" y="2"/>
                      <a:pt x="1" y="4"/>
                    </a:cubicBezTo>
                    <a:cubicBezTo>
                      <a:pt x="4" y="7"/>
                      <a:pt x="4" y="7"/>
                      <a:pt x="4" y="7"/>
                    </a:cubicBezTo>
                    <a:cubicBezTo>
                      <a:pt x="6" y="6"/>
                      <a:pt x="7" y="5"/>
                      <a:pt x="9" y="5"/>
                    </a:cubicBezTo>
                    <a:cubicBezTo>
                      <a:pt x="12" y="5"/>
                      <a:pt x="14" y="7"/>
                      <a:pt x="14" y="9"/>
                    </a:cubicBezTo>
                    <a:cubicBezTo>
                      <a:pt x="14" y="10"/>
                      <a:pt x="14" y="10"/>
                      <a:pt x="14" y="10"/>
                    </a:cubicBezTo>
                    <a:cubicBezTo>
                      <a:pt x="8" y="10"/>
                      <a:pt x="8" y="10"/>
                      <a:pt x="8" y="10"/>
                    </a:cubicBezTo>
                    <a:cubicBezTo>
                      <a:pt x="5" y="10"/>
                      <a:pt x="3" y="11"/>
                      <a:pt x="2" y="12"/>
                    </a:cubicBezTo>
                    <a:cubicBezTo>
                      <a:pt x="0" y="14"/>
                      <a:pt x="0" y="15"/>
                      <a:pt x="0" y="17"/>
                    </a:cubicBezTo>
                    <a:cubicBezTo>
                      <a:pt x="0" y="19"/>
                      <a:pt x="0" y="21"/>
                      <a:pt x="2" y="23"/>
                    </a:cubicBezTo>
                    <a:cubicBezTo>
                      <a:pt x="3" y="24"/>
                      <a:pt x="5" y="25"/>
                      <a:pt x="8" y="25"/>
                    </a:cubicBezTo>
                    <a:cubicBezTo>
                      <a:pt x="10" y="25"/>
                      <a:pt x="12" y="24"/>
                      <a:pt x="14" y="22"/>
                    </a:cubicBezTo>
                    <a:cubicBezTo>
                      <a:pt x="14" y="25"/>
                      <a:pt x="14" y="25"/>
                      <a:pt x="14" y="25"/>
                    </a:cubicBezTo>
                    <a:cubicBezTo>
                      <a:pt x="20" y="25"/>
                      <a:pt x="20" y="25"/>
                      <a:pt x="20" y="25"/>
                    </a:cubicBezTo>
                    <a:lnTo>
                      <a:pt x="20" y="9"/>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38" name="Freeform 21"/>
              <p:cNvSpPr>
                <a:spLocks/>
              </p:cNvSpPr>
              <p:nvPr/>
            </p:nvSpPr>
            <p:spPr bwMode="auto">
              <a:xfrm>
                <a:off x="5741988" y="3660776"/>
                <a:ext cx="68263" cy="95250"/>
              </a:xfrm>
              <a:custGeom>
                <a:avLst/>
                <a:gdLst>
                  <a:gd name="T0" fmla="*/ 18 w 18"/>
                  <a:gd name="T1" fmla="*/ 3 h 25"/>
                  <a:gd name="T2" fmla="*/ 13 w 18"/>
                  <a:gd name="T3" fmla="*/ 7 h 25"/>
                  <a:gd name="T4" fmla="*/ 10 w 18"/>
                  <a:gd name="T5" fmla="*/ 6 h 25"/>
                  <a:gd name="T6" fmla="*/ 7 w 18"/>
                  <a:gd name="T7" fmla="*/ 7 h 25"/>
                  <a:gd name="T8" fmla="*/ 6 w 18"/>
                  <a:gd name="T9" fmla="*/ 10 h 25"/>
                  <a:gd name="T10" fmla="*/ 6 w 18"/>
                  <a:gd name="T11" fmla="*/ 25 h 25"/>
                  <a:gd name="T12" fmla="*/ 0 w 18"/>
                  <a:gd name="T13" fmla="*/ 25 h 25"/>
                  <a:gd name="T14" fmla="*/ 0 w 18"/>
                  <a:gd name="T15" fmla="*/ 0 h 25"/>
                  <a:gd name="T16" fmla="*/ 6 w 18"/>
                  <a:gd name="T17" fmla="*/ 0 h 25"/>
                  <a:gd name="T18" fmla="*/ 6 w 18"/>
                  <a:gd name="T19" fmla="*/ 3 h 25"/>
                  <a:gd name="T20" fmla="*/ 12 w 18"/>
                  <a:gd name="T21" fmla="*/ 0 h 25"/>
                  <a:gd name="T22" fmla="*/ 18 w 18"/>
                  <a:gd name="T23"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25">
                    <a:moveTo>
                      <a:pt x="18" y="3"/>
                    </a:moveTo>
                    <a:cubicBezTo>
                      <a:pt x="13" y="7"/>
                      <a:pt x="13" y="7"/>
                      <a:pt x="13" y="7"/>
                    </a:cubicBezTo>
                    <a:cubicBezTo>
                      <a:pt x="12" y="6"/>
                      <a:pt x="11" y="6"/>
                      <a:pt x="10" y="6"/>
                    </a:cubicBezTo>
                    <a:cubicBezTo>
                      <a:pt x="9" y="6"/>
                      <a:pt x="8" y="6"/>
                      <a:pt x="7" y="7"/>
                    </a:cubicBezTo>
                    <a:cubicBezTo>
                      <a:pt x="6" y="8"/>
                      <a:pt x="6" y="9"/>
                      <a:pt x="6" y="10"/>
                    </a:cubicBezTo>
                    <a:cubicBezTo>
                      <a:pt x="6" y="25"/>
                      <a:pt x="6" y="25"/>
                      <a:pt x="6" y="25"/>
                    </a:cubicBezTo>
                    <a:cubicBezTo>
                      <a:pt x="0" y="25"/>
                      <a:pt x="0" y="25"/>
                      <a:pt x="0" y="25"/>
                    </a:cubicBezTo>
                    <a:cubicBezTo>
                      <a:pt x="0" y="0"/>
                      <a:pt x="0" y="0"/>
                      <a:pt x="0" y="0"/>
                    </a:cubicBezTo>
                    <a:cubicBezTo>
                      <a:pt x="6" y="0"/>
                      <a:pt x="6" y="0"/>
                      <a:pt x="6" y="0"/>
                    </a:cubicBezTo>
                    <a:cubicBezTo>
                      <a:pt x="6" y="3"/>
                      <a:pt x="6" y="3"/>
                      <a:pt x="6" y="3"/>
                    </a:cubicBezTo>
                    <a:cubicBezTo>
                      <a:pt x="7" y="1"/>
                      <a:pt x="9" y="0"/>
                      <a:pt x="12" y="0"/>
                    </a:cubicBezTo>
                    <a:cubicBezTo>
                      <a:pt x="14" y="0"/>
                      <a:pt x="16" y="1"/>
                      <a:pt x="18" y="3"/>
                    </a:cubicBezTo>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39" name="Freeform 22"/>
              <p:cNvSpPr>
                <a:spLocks noEditPoints="1"/>
              </p:cNvSpPr>
              <p:nvPr/>
            </p:nvSpPr>
            <p:spPr bwMode="auto">
              <a:xfrm>
                <a:off x="5821363" y="3630613"/>
                <a:ext cx="22225" cy="125413"/>
              </a:xfrm>
              <a:custGeom>
                <a:avLst/>
                <a:gdLst>
                  <a:gd name="T0" fmla="*/ 14 w 14"/>
                  <a:gd name="T1" fmla="*/ 10 h 79"/>
                  <a:gd name="T2" fmla="*/ 0 w 14"/>
                  <a:gd name="T3" fmla="*/ 10 h 79"/>
                  <a:gd name="T4" fmla="*/ 0 w 14"/>
                  <a:gd name="T5" fmla="*/ 0 h 79"/>
                  <a:gd name="T6" fmla="*/ 14 w 14"/>
                  <a:gd name="T7" fmla="*/ 0 h 79"/>
                  <a:gd name="T8" fmla="*/ 14 w 14"/>
                  <a:gd name="T9" fmla="*/ 10 h 79"/>
                  <a:gd name="T10" fmla="*/ 14 w 14"/>
                  <a:gd name="T11" fmla="*/ 79 h 79"/>
                  <a:gd name="T12" fmla="*/ 0 w 14"/>
                  <a:gd name="T13" fmla="*/ 79 h 79"/>
                  <a:gd name="T14" fmla="*/ 0 w 14"/>
                  <a:gd name="T15" fmla="*/ 19 h 79"/>
                  <a:gd name="T16" fmla="*/ 14 w 14"/>
                  <a:gd name="T17" fmla="*/ 19 h 79"/>
                  <a:gd name="T18" fmla="*/ 14 w 14"/>
                  <a:gd name="T19"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79">
                    <a:moveTo>
                      <a:pt x="14" y="10"/>
                    </a:moveTo>
                    <a:lnTo>
                      <a:pt x="0" y="10"/>
                    </a:lnTo>
                    <a:lnTo>
                      <a:pt x="0" y="0"/>
                    </a:lnTo>
                    <a:lnTo>
                      <a:pt x="14" y="0"/>
                    </a:lnTo>
                    <a:lnTo>
                      <a:pt x="14" y="10"/>
                    </a:lnTo>
                    <a:close/>
                    <a:moveTo>
                      <a:pt x="14" y="79"/>
                    </a:moveTo>
                    <a:lnTo>
                      <a:pt x="0" y="79"/>
                    </a:lnTo>
                    <a:lnTo>
                      <a:pt x="0" y="19"/>
                    </a:lnTo>
                    <a:lnTo>
                      <a:pt x="14" y="19"/>
                    </a:lnTo>
                    <a:lnTo>
                      <a:pt x="14" y="79"/>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40" name="Freeform 23"/>
              <p:cNvSpPr>
                <a:spLocks/>
              </p:cNvSpPr>
              <p:nvPr/>
            </p:nvSpPr>
            <p:spPr bwMode="auto">
              <a:xfrm>
                <a:off x="5897563" y="3630613"/>
                <a:ext cx="74613" cy="125413"/>
              </a:xfrm>
              <a:custGeom>
                <a:avLst/>
                <a:gdLst>
                  <a:gd name="T0" fmla="*/ 20 w 20"/>
                  <a:gd name="T1" fmla="*/ 22 h 33"/>
                  <a:gd name="T2" fmla="*/ 17 w 20"/>
                  <a:gd name="T3" fmla="*/ 30 h 33"/>
                  <a:gd name="T4" fmla="*/ 9 w 20"/>
                  <a:gd name="T5" fmla="*/ 33 h 33"/>
                  <a:gd name="T6" fmla="*/ 0 w 20"/>
                  <a:gd name="T7" fmla="*/ 29 h 33"/>
                  <a:gd name="T8" fmla="*/ 5 w 20"/>
                  <a:gd name="T9" fmla="*/ 25 h 33"/>
                  <a:gd name="T10" fmla="*/ 9 w 20"/>
                  <a:gd name="T11" fmla="*/ 27 h 33"/>
                  <a:gd name="T12" fmla="*/ 14 w 20"/>
                  <a:gd name="T13" fmla="*/ 22 h 33"/>
                  <a:gd name="T14" fmla="*/ 14 w 20"/>
                  <a:gd name="T15" fmla="*/ 0 h 33"/>
                  <a:gd name="T16" fmla="*/ 20 w 20"/>
                  <a:gd name="T17" fmla="*/ 0 h 33"/>
                  <a:gd name="T18" fmla="*/ 20 w 20"/>
                  <a:gd name="T19"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33">
                    <a:moveTo>
                      <a:pt x="20" y="22"/>
                    </a:moveTo>
                    <a:cubicBezTo>
                      <a:pt x="20" y="25"/>
                      <a:pt x="19" y="28"/>
                      <a:pt x="17" y="30"/>
                    </a:cubicBezTo>
                    <a:cubicBezTo>
                      <a:pt x="15" y="32"/>
                      <a:pt x="12" y="33"/>
                      <a:pt x="9" y="33"/>
                    </a:cubicBezTo>
                    <a:cubicBezTo>
                      <a:pt x="5" y="33"/>
                      <a:pt x="3" y="32"/>
                      <a:pt x="0" y="29"/>
                    </a:cubicBezTo>
                    <a:cubicBezTo>
                      <a:pt x="5" y="25"/>
                      <a:pt x="5" y="25"/>
                      <a:pt x="5" y="25"/>
                    </a:cubicBezTo>
                    <a:cubicBezTo>
                      <a:pt x="6" y="27"/>
                      <a:pt x="7" y="27"/>
                      <a:pt x="9" y="27"/>
                    </a:cubicBezTo>
                    <a:cubicBezTo>
                      <a:pt x="12" y="27"/>
                      <a:pt x="14" y="25"/>
                      <a:pt x="14" y="22"/>
                    </a:cubicBezTo>
                    <a:cubicBezTo>
                      <a:pt x="14" y="0"/>
                      <a:pt x="14" y="0"/>
                      <a:pt x="14" y="0"/>
                    </a:cubicBezTo>
                    <a:cubicBezTo>
                      <a:pt x="20" y="0"/>
                      <a:pt x="20" y="0"/>
                      <a:pt x="20" y="0"/>
                    </a:cubicBezTo>
                    <a:lnTo>
                      <a:pt x="20" y="22"/>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41" name="Freeform 24"/>
              <p:cNvSpPr>
                <a:spLocks noEditPoints="1"/>
              </p:cNvSpPr>
              <p:nvPr/>
            </p:nvSpPr>
            <p:spPr bwMode="auto">
              <a:xfrm>
                <a:off x="5994400" y="3660776"/>
                <a:ext cx="79375" cy="95250"/>
              </a:xfrm>
              <a:custGeom>
                <a:avLst/>
                <a:gdLst>
                  <a:gd name="T0" fmla="*/ 6 w 21"/>
                  <a:gd name="T1" fmla="*/ 10 h 25"/>
                  <a:gd name="T2" fmla="*/ 6 w 21"/>
                  <a:gd name="T3" fmla="*/ 8 h 25"/>
                  <a:gd name="T4" fmla="*/ 10 w 21"/>
                  <a:gd name="T5" fmla="*/ 5 h 25"/>
                  <a:gd name="T6" fmla="*/ 14 w 21"/>
                  <a:gd name="T7" fmla="*/ 8 h 25"/>
                  <a:gd name="T8" fmla="*/ 15 w 21"/>
                  <a:gd name="T9" fmla="*/ 10 h 25"/>
                  <a:gd name="T10" fmla="*/ 6 w 21"/>
                  <a:gd name="T11" fmla="*/ 10 h 25"/>
                  <a:gd name="T12" fmla="*/ 21 w 21"/>
                  <a:gd name="T13" fmla="*/ 12 h 25"/>
                  <a:gd name="T14" fmla="*/ 18 w 21"/>
                  <a:gd name="T15" fmla="*/ 4 h 25"/>
                  <a:gd name="T16" fmla="*/ 10 w 21"/>
                  <a:gd name="T17" fmla="*/ 0 h 25"/>
                  <a:gd name="T18" fmla="*/ 3 w 21"/>
                  <a:gd name="T19" fmla="*/ 3 h 25"/>
                  <a:gd name="T20" fmla="*/ 0 w 21"/>
                  <a:gd name="T21" fmla="*/ 13 h 25"/>
                  <a:gd name="T22" fmla="*/ 11 w 21"/>
                  <a:gd name="T23" fmla="*/ 25 h 25"/>
                  <a:gd name="T24" fmla="*/ 16 w 21"/>
                  <a:gd name="T25" fmla="*/ 24 h 25"/>
                  <a:gd name="T26" fmla="*/ 20 w 21"/>
                  <a:gd name="T27" fmla="*/ 21 h 25"/>
                  <a:gd name="T28" fmla="*/ 16 w 21"/>
                  <a:gd name="T29" fmla="*/ 18 h 25"/>
                  <a:gd name="T30" fmla="*/ 11 w 21"/>
                  <a:gd name="T31" fmla="*/ 20 h 25"/>
                  <a:gd name="T32" fmla="*/ 7 w 21"/>
                  <a:gd name="T33" fmla="*/ 18 h 25"/>
                  <a:gd name="T34" fmla="*/ 6 w 21"/>
                  <a:gd name="T35" fmla="*/ 14 h 25"/>
                  <a:gd name="T36" fmla="*/ 21 w 21"/>
                  <a:gd name="T37" fmla="*/ 14 h 25"/>
                  <a:gd name="T38" fmla="*/ 21 w 21"/>
                  <a:gd name="T3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25">
                    <a:moveTo>
                      <a:pt x="6" y="10"/>
                    </a:moveTo>
                    <a:cubicBezTo>
                      <a:pt x="6" y="9"/>
                      <a:pt x="6" y="8"/>
                      <a:pt x="6" y="8"/>
                    </a:cubicBezTo>
                    <a:cubicBezTo>
                      <a:pt x="7" y="6"/>
                      <a:pt x="8" y="5"/>
                      <a:pt x="10" y="5"/>
                    </a:cubicBezTo>
                    <a:cubicBezTo>
                      <a:pt x="12" y="5"/>
                      <a:pt x="14" y="6"/>
                      <a:pt x="14" y="8"/>
                    </a:cubicBezTo>
                    <a:cubicBezTo>
                      <a:pt x="15" y="8"/>
                      <a:pt x="15" y="9"/>
                      <a:pt x="15" y="10"/>
                    </a:cubicBezTo>
                    <a:lnTo>
                      <a:pt x="6" y="10"/>
                    </a:lnTo>
                    <a:close/>
                    <a:moveTo>
                      <a:pt x="21" y="12"/>
                    </a:moveTo>
                    <a:cubicBezTo>
                      <a:pt x="21" y="8"/>
                      <a:pt x="20" y="6"/>
                      <a:pt x="18" y="4"/>
                    </a:cubicBezTo>
                    <a:cubicBezTo>
                      <a:pt x="16" y="1"/>
                      <a:pt x="14" y="0"/>
                      <a:pt x="10" y="0"/>
                    </a:cubicBezTo>
                    <a:cubicBezTo>
                      <a:pt x="7" y="0"/>
                      <a:pt x="5" y="1"/>
                      <a:pt x="3" y="3"/>
                    </a:cubicBezTo>
                    <a:cubicBezTo>
                      <a:pt x="1" y="6"/>
                      <a:pt x="0" y="9"/>
                      <a:pt x="0" y="13"/>
                    </a:cubicBezTo>
                    <a:cubicBezTo>
                      <a:pt x="0" y="21"/>
                      <a:pt x="4" y="25"/>
                      <a:pt x="11" y="25"/>
                    </a:cubicBezTo>
                    <a:cubicBezTo>
                      <a:pt x="13" y="25"/>
                      <a:pt x="15" y="25"/>
                      <a:pt x="16" y="24"/>
                    </a:cubicBezTo>
                    <a:cubicBezTo>
                      <a:pt x="18" y="23"/>
                      <a:pt x="19" y="22"/>
                      <a:pt x="20" y="21"/>
                    </a:cubicBezTo>
                    <a:cubicBezTo>
                      <a:pt x="16" y="18"/>
                      <a:pt x="16" y="18"/>
                      <a:pt x="16" y="18"/>
                    </a:cubicBezTo>
                    <a:cubicBezTo>
                      <a:pt x="15" y="19"/>
                      <a:pt x="13" y="20"/>
                      <a:pt x="11" y="20"/>
                    </a:cubicBezTo>
                    <a:cubicBezTo>
                      <a:pt x="9" y="20"/>
                      <a:pt x="8" y="19"/>
                      <a:pt x="7" y="18"/>
                    </a:cubicBezTo>
                    <a:cubicBezTo>
                      <a:pt x="6" y="17"/>
                      <a:pt x="6" y="16"/>
                      <a:pt x="6" y="14"/>
                    </a:cubicBezTo>
                    <a:cubicBezTo>
                      <a:pt x="21" y="14"/>
                      <a:pt x="21" y="14"/>
                      <a:pt x="21" y="14"/>
                    </a:cubicBezTo>
                    <a:lnTo>
                      <a:pt x="21" y="12"/>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42" name="Freeform 25"/>
              <p:cNvSpPr>
                <a:spLocks noEditPoints="1"/>
              </p:cNvSpPr>
              <p:nvPr/>
            </p:nvSpPr>
            <p:spPr bwMode="auto">
              <a:xfrm>
                <a:off x="6089650" y="3660776"/>
                <a:ext cx="77788" cy="95250"/>
              </a:xfrm>
              <a:custGeom>
                <a:avLst/>
                <a:gdLst>
                  <a:gd name="T0" fmla="*/ 6 w 21"/>
                  <a:gd name="T1" fmla="*/ 10 h 25"/>
                  <a:gd name="T2" fmla="*/ 7 w 21"/>
                  <a:gd name="T3" fmla="*/ 8 h 25"/>
                  <a:gd name="T4" fmla="*/ 11 w 21"/>
                  <a:gd name="T5" fmla="*/ 5 h 25"/>
                  <a:gd name="T6" fmla="*/ 15 w 21"/>
                  <a:gd name="T7" fmla="*/ 8 h 25"/>
                  <a:gd name="T8" fmla="*/ 15 w 21"/>
                  <a:gd name="T9" fmla="*/ 10 h 25"/>
                  <a:gd name="T10" fmla="*/ 6 w 21"/>
                  <a:gd name="T11" fmla="*/ 10 h 25"/>
                  <a:gd name="T12" fmla="*/ 21 w 21"/>
                  <a:gd name="T13" fmla="*/ 12 h 25"/>
                  <a:gd name="T14" fmla="*/ 18 w 21"/>
                  <a:gd name="T15" fmla="*/ 4 h 25"/>
                  <a:gd name="T16" fmla="*/ 11 w 21"/>
                  <a:gd name="T17" fmla="*/ 0 h 25"/>
                  <a:gd name="T18" fmla="*/ 3 w 21"/>
                  <a:gd name="T19" fmla="*/ 3 h 25"/>
                  <a:gd name="T20" fmla="*/ 0 w 21"/>
                  <a:gd name="T21" fmla="*/ 13 h 25"/>
                  <a:gd name="T22" fmla="*/ 11 w 21"/>
                  <a:gd name="T23" fmla="*/ 25 h 25"/>
                  <a:gd name="T24" fmla="*/ 17 w 21"/>
                  <a:gd name="T25" fmla="*/ 24 h 25"/>
                  <a:gd name="T26" fmla="*/ 20 w 21"/>
                  <a:gd name="T27" fmla="*/ 21 h 25"/>
                  <a:gd name="T28" fmla="*/ 17 w 21"/>
                  <a:gd name="T29" fmla="*/ 18 h 25"/>
                  <a:gd name="T30" fmla="*/ 11 w 21"/>
                  <a:gd name="T31" fmla="*/ 20 h 25"/>
                  <a:gd name="T32" fmla="*/ 7 w 21"/>
                  <a:gd name="T33" fmla="*/ 18 h 25"/>
                  <a:gd name="T34" fmla="*/ 6 w 21"/>
                  <a:gd name="T35" fmla="*/ 14 h 25"/>
                  <a:gd name="T36" fmla="*/ 21 w 21"/>
                  <a:gd name="T37" fmla="*/ 14 h 25"/>
                  <a:gd name="T38" fmla="*/ 21 w 21"/>
                  <a:gd name="T3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25">
                    <a:moveTo>
                      <a:pt x="6" y="10"/>
                    </a:moveTo>
                    <a:cubicBezTo>
                      <a:pt x="6" y="9"/>
                      <a:pt x="6" y="8"/>
                      <a:pt x="7" y="8"/>
                    </a:cubicBezTo>
                    <a:cubicBezTo>
                      <a:pt x="7" y="6"/>
                      <a:pt x="9" y="5"/>
                      <a:pt x="11" y="5"/>
                    </a:cubicBezTo>
                    <a:cubicBezTo>
                      <a:pt x="13" y="5"/>
                      <a:pt x="14" y="6"/>
                      <a:pt x="15" y="8"/>
                    </a:cubicBezTo>
                    <a:cubicBezTo>
                      <a:pt x="15" y="8"/>
                      <a:pt x="15" y="9"/>
                      <a:pt x="15" y="10"/>
                    </a:cubicBezTo>
                    <a:lnTo>
                      <a:pt x="6" y="10"/>
                    </a:lnTo>
                    <a:close/>
                    <a:moveTo>
                      <a:pt x="21" y="12"/>
                    </a:moveTo>
                    <a:cubicBezTo>
                      <a:pt x="21" y="8"/>
                      <a:pt x="20" y="6"/>
                      <a:pt x="18" y="4"/>
                    </a:cubicBezTo>
                    <a:cubicBezTo>
                      <a:pt x="17" y="1"/>
                      <a:pt x="14" y="0"/>
                      <a:pt x="11" y="0"/>
                    </a:cubicBezTo>
                    <a:cubicBezTo>
                      <a:pt x="8" y="0"/>
                      <a:pt x="5" y="1"/>
                      <a:pt x="3" y="3"/>
                    </a:cubicBezTo>
                    <a:cubicBezTo>
                      <a:pt x="1" y="6"/>
                      <a:pt x="0" y="9"/>
                      <a:pt x="0" y="13"/>
                    </a:cubicBezTo>
                    <a:cubicBezTo>
                      <a:pt x="0" y="21"/>
                      <a:pt x="4" y="25"/>
                      <a:pt x="11" y="25"/>
                    </a:cubicBezTo>
                    <a:cubicBezTo>
                      <a:pt x="13" y="25"/>
                      <a:pt x="15" y="25"/>
                      <a:pt x="17" y="24"/>
                    </a:cubicBezTo>
                    <a:cubicBezTo>
                      <a:pt x="18" y="23"/>
                      <a:pt x="19" y="22"/>
                      <a:pt x="20" y="21"/>
                    </a:cubicBezTo>
                    <a:cubicBezTo>
                      <a:pt x="17" y="18"/>
                      <a:pt x="17" y="18"/>
                      <a:pt x="17" y="18"/>
                    </a:cubicBezTo>
                    <a:cubicBezTo>
                      <a:pt x="15" y="19"/>
                      <a:pt x="13" y="20"/>
                      <a:pt x="11" y="20"/>
                    </a:cubicBezTo>
                    <a:cubicBezTo>
                      <a:pt x="10" y="20"/>
                      <a:pt x="8" y="19"/>
                      <a:pt x="7" y="18"/>
                    </a:cubicBezTo>
                    <a:cubicBezTo>
                      <a:pt x="7" y="17"/>
                      <a:pt x="6" y="16"/>
                      <a:pt x="6" y="14"/>
                    </a:cubicBezTo>
                    <a:cubicBezTo>
                      <a:pt x="21" y="14"/>
                      <a:pt x="21" y="14"/>
                      <a:pt x="21" y="14"/>
                    </a:cubicBezTo>
                    <a:lnTo>
                      <a:pt x="21" y="12"/>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43" name="Freeform 26"/>
              <p:cNvSpPr>
                <a:spLocks/>
              </p:cNvSpPr>
              <p:nvPr/>
            </p:nvSpPr>
            <p:spPr bwMode="auto">
              <a:xfrm>
                <a:off x="6183313" y="3638551"/>
                <a:ext cx="49213" cy="117475"/>
              </a:xfrm>
              <a:custGeom>
                <a:avLst/>
                <a:gdLst>
                  <a:gd name="T0" fmla="*/ 13 w 13"/>
                  <a:gd name="T1" fmla="*/ 31 h 31"/>
                  <a:gd name="T2" fmla="*/ 9 w 13"/>
                  <a:gd name="T3" fmla="*/ 31 h 31"/>
                  <a:gd name="T4" fmla="*/ 4 w 13"/>
                  <a:gd name="T5" fmla="*/ 28 h 31"/>
                  <a:gd name="T6" fmla="*/ 2 w 13"/>
                  <a:gd name="T7" fmla="*/ 24 h 31"/>
                  <a:gd name="T8" fmla="*/ 2 w 13"/>
                  <a:gd name="T9" fmla="*/ 12 h 31"/>
                  <a:gd name="T10" fmla="*/ 0 w 13"/>
                  <a:gd name="T11" fmla="*/ 12 h 31"/>
                  <a:gd name="T12" fmla="*/ 0 w 13"/>
                  <a:gd name="T13" fmla="*/ 7 h 31"/>
                  <a:gd name="T14" fmla="*/ 2 w 13"/>
                  <a:gd name="T15" fmla="*/ 7 h 31"/>
                  <a:gd name="T16" fmla="*/ 2 w 13"/>
                  <a:gd name="T17" fmla="*/ 0 h 31"/>
                  <a:gd name="T18" fmla="*/ 8 w 13"/>
                  <a:gd name="T19" fmla="*/ 0 h 31"/>
                  <a:gd name="T20" fmla="*/ 8 w 13"/>
                  <a:gd name="T21" fmla="*/ 7 h 31"/>
                  <a:gd name="T22" fmla="*/ 13 w 13"/>
                  <a:gd name="T23" fmla="*/ 7 h 31"/>
                  <a:gd name="T24" fmla="*/ 13 w 13"/>
                  <a:gd name="T25" fmla="*/ 12 h 31"/>
                  <a:gd name="T26" fmla="*/ 8 w 13"/>
                  <a:gd name="T27" fmla="*/ 12 h 31"/>
                  <a:gd name="T28" fmla="*/ 8 w 13"/>
                  <a:gd name="T29" fmla="*/ 23 h 31"/>
                  <a:gd name="T30" fmla="*/ 10 w 13"/>
                  <a:gd name="T31" fmla="*/ 25 h 31"/>
                  <a:gd name="T32" fmla="*/ 13 w 13"/>
                  <a:gd name="T33" fmla="*/ 25 h 31"/>
                  <a:gd name="T34" fmla="*/ 13 w 13"/>
                  <a:gd name="T3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31">
                    <a:moveTo>
                      <a:pt x="13" y="31"/>
                    </a:moveTo>
                    <a:cubicBezTo>
                      <a:pt x="9" y="31"/>
                      <a:pt x="9" y="31"/>
                      <a:pt x="9" y="31"/>
                    </a:cubicBezTo>
                    <a:cubicBezTo>
                      <a:pt x="7" y="31"/>
                      <a:pt x="5" y="30"/>
                      <a:pt x="4" y="28"/>
                    </a:cubicBezTo>
                    <a:cubicBezTo>
                      <a:pt x="3" y="27"/>
                      <a:pt x="2" y="26"/>
                      <a:pt x="2" y="24"/>
                    </a:cubicBezTo>
                    <a:cubicBezTo>
                      <a:pt x="2" y="12"/>
                      <a:pt x="2" y="12"/>
                      <a:pt x="2" y="12"/>
                    </a:cubicBezTo>
                    <a:cubicBezTo>
                      <a:pt x="0" y="12"/>
                      <a:pt x="0" y="12"/>
                      <a:pt x="0" y="12"/>
                    </a:cubicBezTo>
                    <a:cubicBezTo>
                      <a:pt x="0" y="7"/>
                      <a:pt x="0" y="7"/>
                      <a:pt x="0" y="7"/>
                    </a:cubicBezTo>
                    <a:cubicBezTo>
                      <a:pt x="2" y="7"/>
                      <a:pt x="2" y="7"/>
                      <a:pt x="2" y="7"/>
                    </a:cubicBezTo>
                    <a:cubicBezTo>
                      <a:pt x="2" y="0"/>
                      <a:pt x="2" y="0"/>
                      <a:pt x="2" y="0"/>
                    </a:cubicBezTo>
                    <a:cubicBezTo>
                      <a:pt x="8" y="0"/>
                      <a:pt x="8" y="0"/>
                      <a:pt x="8" y="0"/>
                    </a:cubicBezTo>
                    <a:cubicBezTo>
                      <a:pt x="8" y="7"/>
                      <a:pt x="8" y="7"/>
                      <a:pt x="8" y="7"/>
                    </a:cubicBezTo>
                    <a:cubicBezTo>
                      <a:pt x="13" y="7"/>
                      <a:pt x="13" y="7"/>
                      <a:pt x="13" y="7"/>
                    </a:cubicBezTo>
                    <a:cubicBezTo>
                      <a:pt x="13" y="12"/>
                      <a:pt x="13" y="12"/>
                      <a:pt x="13" y="12"/>
                    </a:cubicBezTo>
                    <a:cubicBezTo>
                      <a:pt x="8" y="12"/>
                      <a:pt x="8" y="12"/>
                      <a:pt x="8" y="12"/>
                    </a:cubicBezTo>
                    <a:cubicBezTo>
                      <a:pt x="8" y="23"/>
                      <a:pt x="8" y="23"/>
                      <a:pt x="8" y="23"/>
                    </a:cubicBezTo>
                    <a:cubicBezTo>
                      <a:pt x="8" y="25"/>
                      <a:pt x="9" y="25"/>
                      <a:pt x="10" y="25"/>
                    </a:cubicBezTo>
                    <a:cubicBezTo>
                      <a:pt x="13" y="25"/>
                      <a:pt x="13" y="25"/>
                      <a:pt x="13" y="25"/>
                    </a:cubicBezTo>
                    <a:lnTo>
                      <a:pt x="13" y="31"/>
                    </a:lnTo>
                    <a:close/>
                  </a:path>
                </a:pathLst>
              </a:custGeom>
              <a:solidFill>
                <a:srgbClr val="2B25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44" name="Rectangle 27"/>
              <p:cNvSpPr>
                <a:spLocks noChangeArrowheads="1"/>
              </p:cNvSpPr>
              <p:nvPr/>
            </p:nvSpPr>
            <p:spPr bwMode="auto">
              <a:xfrm>
                <a:off x="6249988" y="3729038"/>
                <a:ext cx="26988" cy="26988"/>
              </a:xfrm>
              <a:prstGeom prst="rect">
                <a:avLst/>
              </a:prstGeom>
              <a:solidFill>
                <a:srgbClr val="2B25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grpSp>
        <p:grpSp>
          <p:nvGrpSpPr>
            <p:cNvPr id="9" name="Group 8"/>
            <p:cNvGrpSpPr/>
            <p:nvPr/>
          </p:nvGrpSpPr>
          <p:grpSpPr>
            <a:xfrm>
              <a:off x="2863850" y="3078163"/>
              <a:ext cx="3413126" cy="552450"/>
              <a:chOff x="2863850" y="3078163"/>
              <a:chExt cx="3413126" cy="552450"/>
            </a:xfrm>
          </p:grpSpPr>
          <p:sp>
            <p:nvSpPr>
              <p:cNvPr id="10" name="Freeform 28"/>
              <p:cNvSpPr>
                <a:spLocks/>
              </p:cNvSpPr>
              <p:nvPr/>
            </p:nvSpPr>
            <p:spPr bwMode="auto">
              <a:xfrm>
                <a:off x="4772025" y="3273426"/>
                <a:ext cx="157163" cy="158750"/>
              </a:xfrm>
              <a:custGeom>
                <a:avLst/>
                <a:gdLst>
                  <a:gd name="T0" fmla="*/ 13 w 42"/>
                  <a:gd name="T1" fmla="*/ 32 h 42"/>
                  <a:gd name="T2" fmla="*/ 42 w 42"/>
                  <a:gd name="T3" fmla="*/ 32 h 42"/>
                  <a:gd name="T4" fmla="*/ 42 w 42"/>
                  <a:gd name="T5" fmla="*/ 42 h 42"/>
                  <a:gd name="T6" fmla="*/ 0 w 42"/>
                  <a:gd name="T7" fmla="*/ 42 h 42"/>
                  <a:gd name="T8" fmla="*/ 0 w 42"/>
                  <a:gd name="T9" fmla="*/ 0 h 42"/>
                  <a:gd name="T10" fmla="*/ 4 w 42"/>
                  <a:gd name="T11" fmla="*/ 0 h 42"/>
                  <a:gd name="T12" fmla="*/ 13 w 42"/>
                  <a:gd name="T13" fmla="*/ 7 h 42"/>
                  <a:gd name="T14" fmla="*/ 13 w 42"/>
                  <a:gd name="T15" fmla="*/ 3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13" y="32"/>
                    </a:moveTo>
                    <a:cubicBezTo>
                      <a:pt x="42" y="32"/>
                      <a:pt x="42" y="32"/>
                      <a:pt x="42" y="32"/>
                    </a:cubicBezTo>
                    <a:cubicBezTo>
                      <a:pt x="42" y="42"/>
                      <a:pt x="42" y="42"/>
                      <a:pt x="42" y="42"/>
                    </a:cubicBezTo>
                    <a:cubicBezTo>
                      <a:pt x="0" y="42"/>
                      <a:pt x="0" y="42"/>
                      <a:pt x="0" y="42"/>
                    </a:cubicBezTo>
                    <a:cubicBezTo>
                      <a:pt x="0" y="0"/>
                      <a:pt x="0" y="0"/>
                      <a:pt x="0" y="0"/>
                    </a:cubicBezTo>
                    <a:cubicBezTo>
                      <a:pt x="4" y="0"/>
                      <a:pt x="4" y="0"/>
                      <a:pt x="4" y="0"/>
                    </a:cubicBezTo>
                    <a:cubicBezTo>
                      <a:pt x="10" y="0"/>
                      <a:pt x="13" y="2"/>
                      <a:pt x="13" y="7"/>
                    </a:cubicBezTo>
                    <a:lnTo>
                      <a:pt x="13" y="32"/>
                    </a:lnTo>
                    <a:close/>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11" name="Freeform 29"/>
              <p:cNvSpPr>
                <a:spLocks/>
              </p:cNvSpPr>
              <p:nvPr/>
            </p:nvSpPr>
            <p:spPr bwMode="auto">
              <a:xfrm>
                <a:off x="4462463" y="3273426"/>
                <a:ext cx="211138" cy="158750"/>
              </a:xfrm>
              <a:custGeom>
                <a:avLst/>
                <a:gdLst>
                  <a:gd name="T0" fmla="*/ 13 w 56"/>
                  <a:gd name="T1" fmla="*/ 16 h 42"/>
                  <a:gd name="T2" fmla="*/ 18 w 56"/>
                  <a:gd name="T3" fmla="*/ 16 h 42"/>
                  <a:gd name="T4" fmla="*/ 31 w 56"/>
                  <a:gd name="T5" fmla="*/ 4 h 42"/>
                  <a:gd name="T6" fmla="*/ 43 w 56"/>
                  <a:gd name="T7" fmla="*/ 0 h 42"/>
                  <a:gd name="T8" fmla="*/ 53 w 56"/>
                  <a:gd name="T9" fmla="*/ 0 h 42"/>
                  <a:gd name="T10" fmla="*/ 30 w 56"/>
                  <a:gd name="T11" fmla="*/ 21 h 42"/>
                  <a:gd name="T12" fmla="*/ 56 w 56"/>
                  <a:gd name="T13" fmla="*/ 42 h 42"/>
                  <a:gd name="T14" fmla="*/ 46 w 56"/>
                  <a:gd name="T15" fmla="*/ 42 h 42"/>
                  <a:gd name="T16" fmla="*/ 33 w 56"/>
                  <a:gd name="T17" fmla="*/ 38 h 42"/>
                  <a:gd name="T18" fmla="*/ 18 w 56"/>
                  <a:gd name="T19" fmla="*/ 26 h 42"/>
                  <a:gd name="T20" fmla="*/ 13 w 56"/>
                  <a:gd name="T21" fmla="*/ 26 h 42"/>
                  <a:gd name="T22" fmla="*/ 13 w 56"/>
                  <a:gd name="T23" fmla="*/ 42 h 42"/>
                  <a:gd name="T24" fmla="*/ 0 w 56"/>
                  <a:gd name="T25" fmla="*/ 42 h 42"/>
                  <a:gd name="T26" fmla="*/ 0 w 56"/>
                  <a:gd name="T27" fmla="*/ 0 h 42"/>
                  <a:gd name="T28" fmla="*/ 13 w 56"/>
                  <a:gd name="T29" fmla="*/ 0 h 42"/>
                  <a:gd name="T30" fmla="*/ 13 w 56"/>
                  <a:gd name="T31"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42">
                    <a:moveTo>
                      <a:pt x="13" y="16"/>
                    </a:moveTo>
                    <a:cubicBezTo>
                      <a:pt x="18" y="16"/>
                      <a:pt x="18" y="16"/>
                      <a:pt x="18" y="16"/>
                    </a:cubicBezTo>
                    <a:cubicBezTo>
                      <a:pt x="23" y="12"/>
                      <a:pt x="27" y="8"/>
                      <a:pt x="31" y="4"/>
                    </a:cubicBezTo>
                    <a:cubicBezTo>
                      <a:pt x="35" y="1"/>
                      <a:pt x="39" y="0"/>
                      <a:pt x="43" y="0"/>
                    </a:cubicBezTo>
                    <a:cubicBezTo>
                      <a:pt x="53" y="0"/>
                      <a:pt x="53" y="0"/>
                      <a:pt x="53" y="0"/>
                    </a:cubicBezTo>
                    <a:cubicBezTo>
                      <a:pt x="30" y="21"/>
                      <a:pt x="30" y="21"/>
                      <a:pt x="30" y="21"/>
                    </a:cubicBezTo>
                    <a:cubicBezTo>
                      <a:pt x="56" y="42"/>
                      <a:pt x="56" y="42"/>
                      <a:pt x="56" y="42"/>
                    </a:cubicBezTo>
                    <a:cubicBezTo>
                      <a:pt x="46" y="42"/>
                      <a:pt x="46" y="42"/>
                      <a:pt x="46" y="42"/>
                    </a:cubicBezTo>
                    <a:cubicBezTo>
                      <a:pt x="40" y="42"/>
                      <a:pt x="37" y="42"/>
                      <a:pt x="33" y="38"/>
                    </a:cubicBezTo>
                    <a:cubicBezTo>
                      <a:pt x="18" y="26"/>
                      <a:pt x="18" y="26"/>
                      <a:pt x="18" y="26"/>
                    </a:cubicBezTo>
                    <a:cubicBezTo>
                      <a:pt x="13" y="26"/>
                      <a:pt x="13" y="26"/>
                      <a:pt x="13" y="26"/>
                    </a:cubicBezTo>
                    <a:cubicBezTo>
                      <a:pt x="13" y="42"/>
                      <a:pt x="13" y="42"/>
                      <a:pt x="13" y="42"/>
                    </a:cubicBezTo>
                    <a:cubicBezTo>
                      <a:pt x="0" y="42"/>
                      <a:pt x="0" y="42"/>
                      <a:pt x="0" y="42"/>
                    </a:cubicBezTo>
                    <a:cubicBezTo>
                      <a:pt x="0" y="0"/>
                      <a:pt x="0" y="0"/>
                      <a:pt x="0" y="0"/>
                    </a:cubicBezTo>
                    <a:cubicBezTo>
                      <a:pt x="13" y="0"/>
                      <a:pt x="13" y="0"/>
                      <a:pt x="13" y="0"/>
                    </a:cubicBezTo>
                    <a:lnTo>
                      <a:pt x="13" y="16"/>
                    </a:lnTo>
                    <a:close/>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12" name="Freeform 30"/>
              <p:cNvSpPr>
                <a:spLocks/>
              </p:cNvSpPr>
              <p:nvPr/>
            </p:nvSpPr>
            <p:spPr bwMode="auto">
              <a:xfrm>
                <a:off x="3984625" y="3273426"/>
                <a:ext cx="203200" cy="158750"/>
              </a:xfrm>
              <a:custGeom>
                <a:avLst/>
                <a:gdLst>
                  <a:gd name="T0" fmla="*/ 13 w 54"/>
                  <a:gd name="T1" fmla="*/ 42 h 42"/>
                  <a:gd name="T2" fmla="*/ 0 w 54"/>
                  <a:gd name="T3" fmla="*/ 42 h 42"/>
                  <a:gd name="T4" fmla="*/ 0 w 54"/>
                  <a:gd name="T5" fmla="*/ 0 h 42"/>
                  <a:gd name="T6" fmla="*/ 6 w 54"/>
                  <a:gd name="T7" fmla="*/ 0 h 42"/>
                  <a:gd name="T8" fmla="*/ 13 w 54"/>
                  <a:gd name="T9" fmla="*/ 7 h 42"/>
                  <a:gd name="T10" fmla="*/ 13 w 54"/>
                  <a:gd name="T11" fmla="*/ 15 h 42"/>
                  <a:gd name="T12" fmla="*/ 40 w 54"/>
                  <a:gd name="T13" fmla="*/ 15 h 42"/>
                  <a:gd name="T14" fmla="*/ 40 w 54"/>
                  <a:gd name="T15" fmla="*/ 7 h 42"/>
                  <a:gd name="T16" fmla="*/ 48 w 54"/>
                  <a:gd name="T17" fmla="*/ 0 h 42"/>
                  <a:gd name="T18" fmla="*/ 54 w 54"/>
                  <a:gd name="T19" fmla="*/ 0 h 42"/>
                  <a:gd name="T20" fmla="*/ 54 w 54"/>
                  <a:gd name="T21" fmla="*/ 8 h 42"/>
                  <a:gd name="T22" fmla="*/ 54 w 54"/>
                  <a:gd name="T23" fmla="*/ 42 h 42"/>
                  <a:gd name="T24" fmla="*/ 40 w 54"/>
                  <a:gd name="T25" fmla="*/ 42 h 42"/>
                  <a:gd name="T26" fmla="*/ 40 w 54"/>
                  <a:gd name="T27" fmla="*/ 26 h 42"/>
                  <a:gd name="T28" fmla="*/ 13 w 54"/>
                  <a:gd name="T29" fmla="*/ 26 h 42"/>
                  <a:gd name="T30" fmla="*/ 13 w 54"/>
                  <a:gd name="T3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42">
                    <a:moveTo>
                      <a:pt x="13" y="42"/>
                    </a:moveTo>
                    <a:cubicBezTo>
                      <a:pt x="0" y="42"/>
                      <a:pt x="0" y="42"/>
                      <a:pt x="0" y="42"/>
                    </a:cubicBezTo>
                    <a:cubicBezTo>
                      <a:pt x="0" y="0"/>
                      <a:pt x="0" y="0"/>
                      <a:pt x="0" y="0"/>
                    </a:cubicBezTo>
                    <a:cubicBezTo>
                      <a:pt x="6" y="0"/>
                      <a:pt x="6" y="0"/>
                      <a:pt x="6" y="0"/>
                    </a:cubicBezTo>
                    <a:cubicBezTo>
                      <a:pt x="11" y="0"/>
                      <a:pt x="13" y="3"/>
                      <a:pt x="13" y="7"/>
                    </a:cubicBezTo>
                    <a:cubicBezTo>
                      <a:pt x="13" y="15"/>
                      <a:pt x="13" y="15"/>
                      <a:pt x="13" y="15"/>
                    </a:cubicBezTo>
                    <a:cubicBezTo>
                      <a:pt x="40" y="15"/>
                      <a:pt x="40" y="15"/>
                      <a:pt x="40" y="15"/>
                    </a:cubicBezTo>
                    <a:cubicBezTo>
                      <a:pt x="40" y="7"/>
                      <a:pt x="40" y="7"/>
                      <a:pt x="40" y="7"/>
                    </a:cubicBezTo>
                    <a:cubicBezTo>
                      <a:pt x="40" y="4"/>
                      <a:pt x="42" y="0"/>
                      <a:pt x="48" y="0"/>
                    </a:cubicBezTo>
                    <a:cubicBezTo>
                      <a:pt x="54" y="0"/>
                      <a:pt x="54" y="0"/>
                      <a:pt x="54" y="0"/>
                    </a:cubicBezTo>
                    <a:cubicBezTo>
                      <a:pt x="54" y="8"/>
                      <a:pt x="54" y="8"/>
                      <a:pt x="54" y="8"/>
                    </a:cubicBezTo>
                    <a:cubicBezTo>
                      <a:pt x="54" y="42"/>
                      <a:pt x="54" y="42"/>
                      <a:pt x="54" y="42"/>
                    </a:cubicBezTo>
                    <a:cubicBezTo>
                      <a:pt x="40" y="42"/>
                      <a:pt x="40" y="42"/>
                      <a:pt x="40" y="42"/>
                    </a:cubicBezTo>
                    <a:cubicBezTo>
                      <a:pt x="40" y="26"/>
                      <a:pt x="40" y="26"/>
                      <a:pt x="40" y="26"/>
                    </a:cubicBezTo>
                    <a:cubicBezTo>
                      <a:pt x="13" y="26"/>
                      <a:pt x="13" y="26"/>
                      <a:pt x="13" y="26"/>
                    </a:cubicBezTo>
                    <a:lnTo>
                      <a:pt x="13" y="42"/>
                    </a:lnTo>
                    <a:close/>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13" name="Freeform 31"/>
              <p:cNvSpPr>
                <a:spLocks/>
              </p:cNvSpPr>
              <p:nvPr/>
            </p:nvSpPr>
            <p:spPr bwMode="auto">
              <a:xfrm>
                <a:off x="4951413" y="3273426"/>
                <a:ext cx="180975" cy="158750"/>
              </a:xfrm>
              <a:custGeom>
                <a:avLst/>
                <a:gdLst>
                  <a:gd name="T0" fmla="*/ 48 w 48"/>
                  <a:gd name="T1" fmla="*/ 10 h 42"/>
                  <a:gd name="T2" fmla="*/ 14 w 48"/>
                  <a:gd name="T3" fmla="*/ 10 h 42"/>
                  <a:gd name="T4" fmla="*/ 14 w 48"/>
                  <a:gd name="T5" fmla="*/ 17 h 42"/>
                  <a:gd name="T6" fmla="*/ 48 w 48"/>
                  <a:gd name="T7" fmla="*/ 17 h 42"/>
                  <a:gd name="T8" fmla="*/ 48 w 48"/>
                  <a:gd name="T9" fmla="*/ 26 h 42"/>
                  <a:gd name="T10" fmla="*/ 14 w 48"/>
                  <a:gd name="T11" fmla="*/ 26 h 42"/>
                  <a:gd name="T12" fmla="*/ 14 w 48"/>
                  <a:gd name="T13" fmla="*/ 32 h 42"/>
                  <a:gd name="T14" fmla="*/ 48 w 48"/>
                  <a:gd name="T15" fmla="*/ 32 h 42"/>
                  <a:gd name="T16" fmla="*/ 48 w 48"/>
                  <a:gd name="T17" fmla="*/ 42 h 42"/>
                  <a:gd name="T18" fmla="*/ 0 w 48"/>
                  <a:gd name="T19" fmla="*/ 42 h 42"/>
                  <a:gd name="T20" fmla="*/ 0 w 48"/>
                  <a:gd name="T21" fmla="*/ 10 h 42"/>
                  <a:gd name="T22" fmla="*/ 11 w 48"/>
                  <a:gd name="T23" fmla="*/ 0 h 42"/>
                  <a:gd name="T24" fmla="*/ 48 w 48"/>
                  <a:gd name="T25" fmla="*/ 0 h 42"/>
                  <a:gd name="T26" fmla="*/ 48 w 48"/>
                  <a:gd name="T27" fmla="*/ 1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42">
                    <a:moveTo>
                      <a:pt x="48" y="10"/>
                    </a:moveTo>
                    <a:cubicBezTo>
                      <a:pt x="14" y="10"/>
                      <a:pt x="14" y="10"/>
                      <a:pt x="14" y="10"/>
                    </a:cubicBezTo>
                    <a:cubicBezTo>
                      <a:pt x="14" y="17"/>
                      <a:pt x="14" y="17"/>
                      <a:pt x="14" y="17"/>
                    </a:cubicBezTo>
                    <a:cubicBezTo>
                      <a:pt x="48" y="17"/>
                      <a:pt x="48" y="17"/>
                      <a:pt x="48" y="17"/>
                    </a:cubicBezTo>
                    <a:cubicBezTo>
                      <a:pt x="48" y="26"/>
                      <a:pt x="48" y="26"/>
                      <a:pt x="48" y="26"/>
                    </a:cubicBezTo>
                    <a:cubicBezTo>
                      <a:pt x="14" y="26"/>
                      <a:pt x="14" y="26"/>
                      <a:pt x="14" y="26"/>
                    </a:cubicBezTo>
                    <a:cubicBezTo>
                      <a:pt x="14" y="32"/>
                      <a:pt x="14" y="32"/>
                      <a:pt x="14" y="32"/>
                    </a:cubicBezTo>
                    <a:cubicBezTo>
                      <a:pt x="48" y="32"/>
                      <a:pt x="48" y="32"/>
                      <a:pt x="48" y="32"/>
                    </a:cubicBezTo>
                    <a:cubicBezTo>
                      <a:pt x="48" y="42"/>
                      <a:pt x="48" y="42"/>
                      <a:pt x="48" y="42"/>
                    </a:cubicBezTo>
                    <a:cubicBezTo>
                      <a:pt x="0" y="42"/>
                      <a:pt x="0" y="42"/>
                      <a:pt x="0" y="42"/>
                    </a:cubicBezTo>
                    <a:cubicBezTo>
                      <a:pt x="0" y="10"/>
                      <a:pt x="0" y="10"/>
                      <a:pt x="0" y="10"/>
                    </a:cubicBezTo>
                    <a:cubicBezTo>
                      <a:pt x="1" y="5"/>
                      <a:pt x="3" y="1"/>
                      <a:pt x="11" y="0"/>
                    </a:cubicBezTo>
                    <a:cubicBezTo>
                      <a:pt x="48" y="0"/>
                      <a:pt x="48" y="0"/>
                      <a:pt x="48" y="0"/>
                    </a:cubicBezTo>
                    <a:lnTo>
                      <a:pt x="48" y="10"/>
                    </a:lnTo>
                    <a:close/>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14" name="Freeform 32"/>
              <p:cNvSpPr>
                <a:spLocks/>
              </p:cNvSpPr>
              <p:nvPr/>
            </p:nvSpPr>
            <p:spPr bwMode="auto">
              <a:xfrm>
                <a:off x="5143500" y="3273426"/>
                <a:ext cx="233363" cy="158750"/>
              </a:xfrm>
              <a:custGeom>
                <a:avLst/>
                <a:gdLst>
                  <a:gd name="T0" fmla="*/ 38 w 62"/>
                  <a:gd name="T1" fmla="*/ 42 h 42"/>
                  <a:gd name="T2" fmla="*/ 24 w 62"/>
                  <a:gd name="T3" fmla="*/ 42 h 42"/>
                  <a:gd name="T4" fmla="*/ 24 w 62"/>
                  <a:gd name="T5" fmla="*/ 27 h 42"/>
                  <a:gd name="T6" fmla="*/ 0 w 62"/>
                  <a:gd name="T7" fmla="*/ 0 h 42"/>
                  <a:gd name="T8" fmla="*/ 11 w 62"/>
                  <a:gd name="T9" fmla="*/ 0 h 42"/>
                  <a:gd name="T10" fmla="*/ 20 w 62"/>
                  <a:gd name="T11" fmla="*/ 4 h 42"/>
                  <a:gd name="T12" fmla="*/ 31 w 62"/>
                  <a:gd name="T13" fmla="*/ 17 h 42"/>
                  <a:gd name="T14" fmla="*/ 42 w 62"/>
                  <a:gd name="T15" fmla="*/ 4 h 42"/>
                  <a:gd name="T16" fmla="*/ 53 w 62"/>
                  <a:gd name="T17" fmla="*/ 0 h 42"/>
                  <a:gd name="T18" fmla="*/ 62 w 62"/>
                  <a:gd name="T19" fmla="*/ 0 h 42"/>
                  <a:gd name="T20" fmla="*/ 38 w 62"/>
                  <a:gd name="T21" fmla="*/ 27 h 42"/>
                  <a:gd name="T22" fmla="*/ 38 w 62"/>
                  <a:gd name="T2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42">
                    <a:moveTo>
                      <a:pt x="38" y="42"/>
                    </a:moveTo>
                    <a:cubicBezTo>
                      <a:pt x="24" y="42"/>
                      <a:pt x="24" y="42"/>
                      <a:pt x="24" y="42"/>
                    </a:cubicBezTo>
                    <a:cubicBezTo>
                      <a:pt x="24" y="27"/>
                      <a:pt x="24" y="27"/>
                      <a:pt x="24" y="27"/>
                    </a:cubicBezTo>
                    <a:cubicBezTo>
                      <a:pt x="0" y="0"/>
                      <a:pt x="0" y="0"/>
                      <a:pt x="0" y="0"/>
                    </a:cubicBezTo>
                    <a:cubicBezTo>
                      <a:pt x="11" y="0"/>
                      <a:pt x="11" y="0"/>
                      <a:pt x="11" y="0"/>
                    </a:cubicBezTo>
                    <a:cubicBezTo>
                      <a:pt x="14" y="0"/>
                      <a:pt x="17" y="1"/>
                      <a:pt x="20" y="4"/>
                    </a:cubicBezTo>
                    <a:cubicBezTo>
                      <a:pt x="31" y="17"/>
                      <a:pt x="31" y="17"/>
                      <a:pt x="31" y="17"/>
                    </a:cubicBezTo>
                    <a:cubicBezTo>
                      <a:pt x="35" y="13"/>
                      <a:pt x="38" y="9"/>
                      <a:pt x="42" y="4"/>
                    </a:cubicBezTo>
                    <a:cubicBezTo>
                      <a:pt x="44" y="2"/>
                      <a:pt x="47" y="0"/>
                      <a:pt x="53" y="0"/>
                    </a:cubicBezTo>
                    <a:cubicBezTo>
                      <a:pt x="62" y="0"/>
                      <a:pt x="62" y="0"/>
                      <a:pt x="62" y="0"/>
                    </a:cubicBezTo>
                    <a:cubicBezTo>
                      <a:pt x="38" y="27"/>
                      <a:pt x="38" y="27"/>
                      <a:pt x="38" y="27"/>
                    </a:cubicBezTo>
                    <a:lnTo>
                      <a:pt x="38" y="42"/>
                    </a:lnTo>
                    <a:close/>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15" name="Freeform 33"/>
              <p:cNvSpPr>
                <a:spLocks/>
              </p:cNvSpPr>
              <p:nvPr/>
            </p:nvSpPr>
            <p:spPr bwMode="auto">
              <a:xfrm>
                <a:off x="5389563" y="3273426"/>
                <a:ext cx="157163" cy="158750"/>
              </a:xfrm>
              <a:custGeom>
                <a:avLst/>
                <a:gdLst>
                  <a:gd name="T0" fmla="*/ 13 w 42"/>
                  <a:gd name="T1" fmla="*/ 32 h 42"/>
                  <a:gd name="T2" fmla="*/ 42 w 42"/>
                  <a:gd name="T3" fmla="*/ 32 h 42"/>
                  <a:gd name="T4" fmla="*/ 42 w 42"/>
                  <a:gd name="T5" fmla="*/ 42 h 42"/>
                  <a:gd name="T6" fmla="*/ 0 w 42"/>
                  <a:gd name="T7" fmla="*/ 42 h 42"/>
                  <a:gd name="T8" fmla="*/ 0 w 42"/>
                  <a:gd name="T9" fmla="*/ 0 h 42"/>
                  <a:gd name="T10" fmla="*/ 5 w 42"/>
                  <a:gd name="T11" fmla="*/ 0 h 42"/>
                  <a:gd name="T12" fmla="*/ 13 w 42"/>
                  <a:gd name="T13" fmla="*/ 7 h 42"/>
                  <a:gd name="T14" fmla="*/ 13 w 42"/>
                  <a:gd name="T15" fmla="*/ 3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13" y="32"/>
                    </a:moveTo>
                    <a:cubicBezTo>
                      <a:pt x="42" y="32"/>
                      <a:pt x="42" y="32"/>
                      <a:pt x="42" y="32"/>
                    </a:cubicBezTo>
                    <a:cubicBezTo>
                      <a:pt x="42" y="42"/>
                      <a:pt x="42" y="42"/>
                      <a:pt x="42" y="42"/>
                    </a:cubicBezTo>
                    <a:cubicBezTo>
                      <a:pt x="0" y="42"/>
                      <a:pt x="0" y="42"/>
                      <a:pt x="0" y="42"/>
                    </a:cubicBezTo>
                    <a:cubicBezTo>
                      <a:pt x="0" y="0"/>
                      <a:pt x="0" y="0"/>
                      <a:pt x="0" y="0"/>
                    </a:cubicBezTo>
                    <a:cubicBezTo>
                      <a:pt x="5" y="0"/>
                      <a:pt x="5" y="0"/>
                      <a:pt x="5" y="0"/>
                    </a:cubicBezTo>
                    <a:cubicBezTo>
                      <a:pt x="10" y="0"/>
                      <a:pt x="13" y="2"/>
                      <a:pt x="13" y="7"/>
                    </a:cubicBezTo>
                    <a:lnTo>
                      <a:pt x="13" y="32"/>
                    </a:lnTo>
                    <a:close/>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16" name="Freeform 34"/>
              <p:cNvSpPr>
                <a:spLocks/>
              </p:cNvSpPr>
              <p:nvPr/>
            </p:nvSpPr>
            <p:spPr bwMode="auto">
              <a:xfrm>
                <a:off x="5818188" y="3273426"/>
                <a:ext cx="222250" cy="158750"/>
              </a:xfrm>
              <a:custGeom>
                <a:avLst/>
                <a:gdLst>
                  <a:gd name="T0" fmla="*/ 59 w 59"/>
                  <a:gd name="T1" fmla="*/ 42 h 42"/>
                  <a:gd name="T2" fmla="*/ 39 w 59"/>
                  <a:gd name="T3" fmla="*/ 42 h 42"/>
                  <a:gd name="T4" fmla="*/ 13 w 59"/>
                  <a:gd name="T5" fmla="*/ 12 h 42"/>
                  <a:gd name="T6" fmla="*/ 13 w 59"/>
                  <a:gd name="T7" fmla="*/ 42 h 42"/>
                  <a:gd name="T8" fmla="*/ 0 w 59"/>
                  <a:gd name="T9" fmla="*/ 42 h 42"/>
                  <a:gd name="T10" fmla="*/ 0 w 59"/>
                  <a:gd name="T11" fmla="*/ 0 h 42"/>
                  <a:gd name="T12" fmla="*/ 11 w 59"/>
                  <a:gd name="T13" fmla="*/ 0 h 42"/>
                  <a:gd name="T14" fmla="*/ 27 w 59"/>
                  <a:gd name="T15" fmla="*/ 8 h 42"/>
                  <a:gd name="T16" fmla="*/ 45 w 59"/>
                  <a:gd name="T17" fmla="*/ 31 h 42"/>
                  <a:gd name="T18" fmla="*/ 45 w 59"/>
                  <a:gd name="T19" fmla="*/ 0 h 42"/>
                  <a:gd name="T20" fmla="*/ 59 w 59"/>
                  <a:gd name="T21" fmla="*/ 0 h 42"/>
                  <a:gd name="T22" fmla="*/ 59 w 59"/>
                  <a:gd name="T2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42">
                    <a:moveTo>
                      <a:pt x="59" y="42"/>
                    </a:moveTo>
                    <a:cubicBezTo>
                      <a:pt x="39" y="42"/>
                      <a:pt x="39" y="42"/>
                      <a:pt x="39" y="42"/>
                    </a:cubicBezTo>
                    <a:cubicBezTo>
                      <a:pt x="13" y="12"/>
                      <a:pt x="13" y="12"/>
                      <a:pt x="13" y="12"/>
                    </a:cubicBezTo>
                    <a:cubicBezTo>
                      <a:pt x="13" y="42"/>
                      <a:pt x="13" y="42"/>
                      <a:pt x="13" y="42"/>
                    </a:cubicBezTo>
                    <a:cubicBezTo>
                      <a:pt x="0" y="42"/>
                      <a:pt x="0" y="42"/>
                      <a:pt x="0" y="42"/>
                    </a:cubicBezTo>
                    <a:cubicBezTo>
                      <a:pt x="0" y="0"/>
                      <a:pt x="0" y="0"/>
                      <a:pt x="0" y="0"/>
                    </a:cubicBezTo>
                    <a:cubicBezTo>
                      <a:pt x="11" y="0"/>
                      <a:pt x="11" y="0"/>
                      <a:pt x="11" y="0"/>
                    </a:cubicBezTo>
                    <a:cubicBezTo>
                      <a:pt x="19" y="0"/>
                      <a:pt x="23" y="4"/>
                      <a:pt x="27" y="8"/>
                    </a:cubicBezTo>
                    <a:cubicBezTo>
                      <a:pt x="45" y="31"/>
                      <a:pt x="45" y="31"/>
                      <a:pt x="45" y="31"/>
                    </a:cubicBezTo>
                    <a:cubicBezTo>
                      <a:pt x="45" y="0"/>
                      <a:pt x="45" y="0"/>
                      <a:pt x="45" y="0"/>
                    </a:cubicBezTo>
                    <a:cubicBezTo>
                      <a:pt x="59" y="0"/>
                      <a:pt x="59" y="0"/>
                      <a:pt x="59" y="0"/>
                    </a:cubicBezTo>
                    <a:lnTo>
                      <a:pt x="59" y="42"/>
                    </a:lnTo>
                    <a:close/>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17" name="Freeform 35"/>
              <p:cNvSpPr>
                <a:spLocks noEditPoints="1"/>
              </p:cNvSpPr>
              <p:nvPr/>
            </p:nvSpPr>
            <p:spPr bwMode="auto">
              <a:xfrm>
                <a:off x="6062663" y="3273426"/>
                <a:ext cx="214313" cy="158750"/>
              </a:xfrm>
              <a:custGeom>
                <a:avLst/>
                <a:gdLst>
                  <a:gd name="T0" fmla="*/ 34 w 57"/>
                  <a:gd name="T1" fmla="*/ 10 h 42"/>
                  <a:gd name="T2" fmla="*/ 13 w 57"/>
                  <a:gd name="T3" fmla="*/ 10 h 42"/>
                  <a:gd name="T4" fmla="*/ 13 w 57"/>
                  <a:gd name="T5" fmla="*/ 32 h 42"/>
                  <a:gd name="T6" fmla="*/ 35 w 57"/>
                  <a:gd name="T7" fmla="*/ 32 h 42"/>
                  <a:gd name="T8" fmla="*/ 41 w 57"/>
                  <a:gd name="T9" fmla="*/ 30 h 42"/>
                  <a:gd name="T10" fmla="*/ 43 w 57"/>
                  <a:gd name="T11" fmla="*/ 25 h 42"/>
                  <a:gd name="T12" fmla="*/ 43 w 57"/>
                  <a:gd name="T13" fmla="*/ 18 h 42"/>
                  <a:gd name="T14" fmla="*/ 41 w 57"/>
                  <a:gd name="T15" fmla="*/ 12 h 42"/>
                  <a:gd name="T16" fmla="*/ 34 w 57"/>
                  <a:gd name="T17" fmla="*/ 10 h 42"/>
                  <a:gd name="T18" fmla="*/ 38 w 57"/>
                  <a:gd name="T19" fmla="*/ 0 h 42"/>
                  <a:gd name="T20" fmla="*/ 52 w 57"/>
                  <a:gd name="T21" fmla="*/ 3 h 42"/>
                  <a:gd name="T22" fmla="*/ 57 w 57"/>
                  <a:gd name="T23" fmla="*/ 14 h 42"/>
                  <a:gd name="T24" fmla="*/ 57 w 57"/>
                  <a:gd name="T25" fmla="*/ 29 h 42"/>
                  <a:gd name="T26" fmla="*/ 53 w 57"/>
                  <a:gd name="T27" fmla="*/ 39 h 42"/>
                  <a:gd name="T28" fmla="*/ 42 w 57"/>
                  <a:gd name="T29" fmla="*/ 42 h 42"/>
                  <a:gd name="T30" fmla="*/ 0 w 57"/>
                  <a:gd name="T31" fmla="*/ 42 h 42"/>
                  <a:gd name="T32" fmla="*/ 0 w 57"/>
                  <a:gd name="T33" fmla="*/ 0 h 42"/>
                  <a:gd name="T34" fmla="*/ 38 w 57"/>
                  <a:gd name="T35"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42">
                    <a:moveTo>
                      <a:pt x="34" y="10"/>
                    </a:moveTo>
                    <a:cubicBezTo>
                      <a:pt x="13" y="10"/>
                      <a:pt x="13" y="10"/>
                      <a:pt x="13" y="10"/>
                    </a:cubicBezTo>
                    <a:cubicBezTo>
                      <a:pt x="13" y="32"/>
                      <a:pt x="13" y="32"/>
                      <a:pt x="13" y="32"/>
                    </a:cubicBezTo>
                    <a:cubicBezTo>
                      <a:pt x="35" y="32"/>
                      <a:pt x="35" y="32"/>
                      <a:pt x="35" y="32"/>
                    </a:cubicBezTo>
                    <a:cubicBezTo>
                      <a:pt x="38" y="32"/>
                      <a:pt x="40" y="31"/>
                      <a:pt x="41" y="30"/>
                    </a:cubicBezTo>
                    <a:cubicBezTo>
                      <a:pt x="43" y="29"/>
                      <a:pt x="43" y="27"/>
                      <a:pt x="43" y="25"/>
                    </a:cubicBezTo>
                    <a:cubicBezTo>
                      <a:pt x="43" y="18"/>
                      <a:pt x="43" y="18"/>
                      <a:pt x="43" y="18"/>
                    </a:cubicBezTo>
                    <a:cubicBezTo>
                      <a:pt x="43" y="15"/>
                      <a:pt x="43" y="13"/>
                      <a:pt x="41" y="12"/>
                    </a:cubicBezTo>
                    <a:cubicBezTo>
                      <a:pt x="39" y="11"/>
                      <a:pt x="37" y="10"/>
                      <a:pt x="34" y="10"/>
                    </a:cubicBezTo>
                    <a:moveTo>
                      <a:pt x="38" y="0"/>
                    </a:moveTo>
                    <a:cubicBezTo>
                      <a:pt x="44" y="0"/>
                      <a:pt x="49" y="1"/>
                      <a:pt x="52" y="3"/>
                    </a:cubicBezTo>
                    <a:cubicBezTo>
                      <a:pt x="55" y="6"/>
                      <a:pt x="57" y="9"/>
                      <a:pt x="57" y="14"/>
                    </a:cubicBezTo>
                    <a:cubicBezTo>
                      <a:pt x="57" y="29"/>
                      <a:pt x="57" y="29"/>
                      <a:pt x="57" y="29"/>
                    </a:cubicBezTo>
                    <a:cubicBezTo>
                      <a:pt x="57" y="33"/>
                      <a:pt x="55" y="37"/>
                      <a:pt x="53" y="39"/>
                    </a:cubicBezTo>
                    <a:cubicBezTo>
                      <a:pt x="51" y="41"/>
                      <a:pt x="47" y="42"/>
                      <a:pt x="42" y="42"/>
                    </a:cubicBezTo>
                    <a:cubicBezTo>
                      <a:pt x="0" y="42"/>
                      <a:pt x="0" y="42"/>
                      <a:pt x="0" y="42"/>
                    </a:cubicBezTo>
                    <a:cubicBezTo>
                      <a:pt x="0" y="0"/>
                      <a:pt x="0" y="0"/>
                      <a:pt x="0" y="0"/>
                    </a:cubicBezTo>
                    <a:lnTo>
                      <a:pt x="38" y="0"/>
                    </a:lnTo>
                    <a:close/>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18" name="Freeform 36"/>
              <p:cNvSpPr>
                <a:spLocks/>
              </p:cNvSpPr>
              <p:nvPr/>
            </p:nvSpPr>
            <p:spPr bwMode="auto">
              <a:xfrm>
                <a:off x="3756025" y="3273426"/>
                <a:ext cx="203200" cy="163513"/>
              </a:xfrm>
              <a:custGeom>
                <a:avLst/>
                <a:gdLst>
                  <a:gd name="T0" fmla="*/ 36 w 54"/>
                  <a:gd name="T1" fmla="*/ 33 h 43"/>
                  <a:gd name="T2" fmla="*/ 40 w 54"/>
                  <a:gd name="T3" fmla="*/ 32 h 43"/>
                  <a:gd name="T4" fmla="*/ 41 w 54"/>
                  <a:gd name="T5" fmla="*/ 30 h 43"/>
                  <a:gd name="T6" fmla="*/ 40 w 54"/>
                  <a:gd name="T7" fmla="*/ 27 h 43"/>
                  <a:gd name="T8" fmla="*/ 34 w 54"/>
                  <a:gd name="T9" fmla="*/ 26 h 43"/>
                  <a:gd name="T10" fmla="*/ 14 w 54"/>
                  <a:gd name="T11" fmla="*/ 25 h 43"/>
                  <a:gd name="T12" fmla="*/ 3 w 54"/>
                  <a:gd name="T13" fmla="*/ 22 h 43"/>
                  <a:gd name="T14" fmla="*/ 0 w 54"/>
                  <a:gd name="T15" fmla="*/ 13 h 43"/>
                  <a:gd name="T16" fmla="*/ 1 w 54"/>
                  <a:gd name="T17" fmla="*/ 7 h 43"/>
                  <a:gd name="T18" fmla="*/ 3 w 54"/>
                  <a:gd name="T19" fmla="*/ 3 h 43"/>
                  <a:gd name="T20" fmla="*/ 8 w 54"/>
                  <a:gd name="T21" fmla="*/ 0 h 43"/>
                  <a:gd name="T22" fmla="*/ 18 w 54"/>
                  <a:gd name="T23" fmla="*/ 0 h 43"/>
                  <a:gd name="T24" fmla="*/ 39 w 54"/>
                  <a:gd name="T25" fmla="*/ 0 h 43"/>
                  <a:gd name="T26" fmla="*/ 49 w 54"/>
                  <a:gd name="T27" fmla="*/ 2 h 43"/>
                  <a:gd name="T28" fmla="*/ 53 w 54"/>
                  <a:gd name="T29" fmla="*/ 9 h 43"/>
                  <a:gd name="T30" fmla="*/ 20 w 54"/>
                  <a:gd name="T31" fmla="*/ 9 h 43"/>
                  <a:gd name="T32" fmla="*/ 15 w 54"/>
                  <a:gd name="T33" fmla="*/ 10 h 43"/>
                  <a:gd name="T34" fmla="*/ 14 w 54"/>
                  <a:gd name="T35" fmla="*/ 12 h 43"/>
                  <a:gd name="T36" fmla="*/ 15 w 54"/>
                  <a:gd name="T37" fmla="*/ 15 h 43"/>
                  <a:gd name="T38" fmla="*/ 19 w 54"/>
                  <a:gd name="T39" fmla="*/ 16 h 43"/>
                  <a:gd name="T40" fmla="*/ 41 w 54"/>
                  <a:gd name="T41" fmla="*/ 16 h 43"/>
                  <a:gd name="T42" fmla="*/ 51 w 54"/>
                  <a:gd name="T43" fmla="*/ 19 h 43"/>
                  <a:gd name="T44" fmla="*/ 54 w 54"/>
                  <a:gd name="T45" fmla="*/ 30 h 43"/>
                  <a:gd name="T46" fmla="*/ 53 w 54"/>
                  <a:gd name="T47" fmla="*/ 37 h 43"/>
                  <a:gd name="T48" fmla="*/ 49 w 54"/>
                  <a:gd name="T49" fmla="*/ 41 h 43"/>
                  <a:gd name="T50" fmla="*/ 45 w 54"/>
                  <a:gd name="T51" fmla="*/ 42 h 43"/>
                  <a:gd name="T52" fmla="*/ 36 w 54"/>
                  <a:gd name="T53" fmla="*/ 43 h 43"/>
                  <a:gd name="T54" fmla="*/ 18 w 54"/>
                  <a:gd name="T55" fmla="*/ 43 h 43"/>
                  <a:gd name="T56" fmla="*/ 4 w 54"/>
                  <a:gd name="T57" fmla="*/ 40 h 43"/>
                  <a:gd name="T58" fmla="*/ 0 w 54"/>
                  <a:gd name="T59" fmla="*/ 33 h 43"/>
                  <a:gd name="T60" fmla="*/ 36 w 54"/>
                  <a:gd name="T61" fmla="*/ 3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 h="43">
                    <a:moveTo>
                      <a:pt x="36" y="33"/>
                    </a:moveTo>
                    <a:cubicBezTo>
                      <a:pt x="38" y="33"/>
                      <a:pt x="39" y="33"/>
                      <a:pt x="40" y="32"/>
                    </a:cubicBezTo>
                    <a:cubicBezTo>
                      <a:pt x="40" y="32"/>
                      <a:pt x="41" y="31"/>
                      <a:pt x="41" y="30"/>
                    </a:cubicBezTo>
                    <a:cubicBezTo>
                      <a:pt x="41" y="28"/>
                      <a:pt x="40" y="27"/>
                      <a:pt x="40" y="27"/>
                    </a:cubicBezTo>
                    <a:cubicBezTo>
                      <a:pt x="39" y="26"/>
                      <a:pt x="37" y="26"/>
                      <a:pt x="34" y="26"/>
                    </a:cubicBezTo>
                    <a:cubicBezTo>
                      <a:pt x="14" y="25"/>
                      <a:pt x="14" y="25"/>
                      <a:pt x="14" y="25"/>
                    </a:cubicBezTo>
                    <a:cubicBezTo>
                      <a:pt x="8" y="25"/>
                      <a:pt x="5" y="24"/>
                      <a:pt x="3" y="22"/>
                    </a:cubicBezTo>
                    <a:cubicBezTo>
                      <a:pt x="1" y="21"/>
                      <a:pt x="0" y="17"/>
                      <a:pt x="0" y="13"/>
                    </a:cubicBezTo>
                    <a:cubicBezTo>
                      <a:pt x="0" y="10"/>
                      <a:pt x="1" y="8"/>
                      <a:pt x="1" y="7"/>
                    </a:cubicBezTo>
                    <a:cubicBezTo>
                      <a:pt x="2" y="5"/>
                      <a:pt x="2" y="4"/>
                      <a:pt x="3" y="3"/>
                    </a:cubicBezTo>
                    <a:cubicBezTo>
                      <a:pt x="5" y="2"/>
                      <a:pt x="6" y="1"/>
                      <a:pt x="8" y="0"/>
                    </a:cubicBezTo>
                    <a:cubicBezTo>
                      <a:pt x="10" y="0"/>
                      <a:pt x="14" y="0"/>
                      <a:pt x="18" y="0"/>
                    </a:cubicBezTo>
                    <a:cubicBezTo>
                      <a:pt x="39" y="0"/>
                      <a:pt x="39" y="0"/>
                      <a:pt x="39" y="0"/>
                    </a:cubicBezTo>
                    <a:cubicBezTo>
                      <a:pt x="44" y="0"/>
                      <a:pt x="47" y="0"/>
                      <a:pt x="49" y="2"/>
                    </a:cubicBezTo>
                    <a:cubicBezTo>
                      <a:pt x="51" y="4"/>
                      <a:pt x="52" y="6"/>
                      <a:pt x="53" y="9"/>
                    </a:cubicBezTo>
                    <a:cubicBezTo>
                      <a:pt x="20" y="9"/>
                      <a:pt x="20" y="9"/>
                      <a:pt x="20" y="9"/>
                    </a:cubicBezTo>
                    <a:cubicBezTo>
                      <a:pt x="18" y="9"/>
                      <a:pt x="16" y="9"/>
                      <a:pt x="15" y="10"/>
                    </a:cubicBezTo>
                    <a:cubicBezTo>
                      <a:pt x="14" y="10"/>
                      <a:pt x="14" y="11"/>
                      <a:pt x="14" y="12"/>
                    </a:cubicBezTo>
                    <a:cubicBezTo>
                      <a:pt x="14" y="13"/>
                      <a:pt x="14" y="14"/>
                      <a:pt x="15" y="15"/>
                    </a:cubicBezTo>
                    <a:cubicBezTo>
                      <a:pt x="16" y="15"/>
                      <a:pt x="17" y="16"/>
                      <a:pt x="19" y="16"/>
                    </a:cubicBezTo>
                    <a:cubicBezTo>
                      <a:pt x="41" y="16"/>
                      <a:pt x="41" y="16"/>
                      <a:pt x="41" y="16"/>
                    </a:cubicBezTo>
                    <a:cubicBezTo>
                      <a:pt x="46" y="16"/>
                      <a:pt x="49" y="17"/>
                      <a:pt x="51" y="19"/>
                    </a:cubicBezTo>
                    <a:cubicBezTo>
                      <a:pt x="53" y="21"/>
                      <a:pt x="54" y="25"/>
                      <a:pt x="54" y="30"/>
                    </a:cubicBezTo>
                    <a:cubicBezTo>
                      <a:pt x="54" y="33"/>
                      <a:pt x="54" y="35"/>
                      <a:pt x="53" y="37"/>
                    </a:cubicBezTo>
                    <a:cubicBezTo>
                      <a:pt x="53" y="38"/>
                      <a:pt x="51" y="40"/>
                      <a:pt x="49" y="41"/>
                    </a:cubicBezTo>
                    <a:cubicBezTo>
                      <a:pt x="48" y="41"/>
                      <a:pt x="47" y="42"/>
                      <a:pt x="45" y="42"/>
                    </a:cubicBezTo>
                    <a:cubicBezTo>
                      <a:pt x="43" y="43"/>
                      <a:pt x="40" y="43"/>
                      <a:pt x="36" y="43"/>
                    </a:cubicBezTo>
                    <a:cubicBezTo>
                      <a:pt x="18" y="43"/>
                      <a:pt x="18" y="43"/>
                      <a:pt x="18" y="43"/>
                    </a:cubicBezTo>
                    <a:cubicBezTo>
                      <a:pt x="11" y="43"/>
                      <a:pt x="6" y="42"/>
                      <a:pt x="4" y="40"/>
                    </a:cubicBezTo>
                    <a:cubicBezTo>
                      <a:pt x="2" y="39"/>
                      <a:pt x="0" y="36"/>
                      <a:pt x="0" y="33"/>
                    </a:cubicBezTo>
                    <a:lnTo>
                      <a:pt x="36" y="33"/>
                    </a:lnTo>
                    <a:close/>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19" name="Freeform 37"/>
              <p:cNvSpPr>
                <a:spLocks noEditPoints="1"/>
              </p:cNvSpPr>
              <p:nvPr/>
            </p:nvSpPr>
            <p:spPr bwMode="auto">
              <a:xfrm>
                <a:off x="3506788" y="3273426"/>
                <a:ext cx="241300" cy="158750"/>
              </a:xfrm>
              <a:custGeom>
                <a:avLst/>
                <a:gdLst>
                  <a:gd name="T0" fmla="*/ 36 w 152"/>
                  <a:gd name="T1" fmla="*/ 100 h 100"/>
                  <a:gd name="T2" fmla="*/ 0 w 152"/>
                  <a:gd name="T3" fmla="*/ 100 h 100"/>
                  <a:gd name="T4" fmla="*/ 57 w 152"/>
                  <a:gd name="T5" fmla="*/ 0 h 100"/>
                  <a:gd name="T6" fmla="*/ 97 w 152"/>
                  <a:gd name="T7" fmla="*/ 0 h 100"/>
                  <a:gd name="T8" fmla="*/ 152 w 152"/>
                  <a:gd name="T9" fmla="*/ 100 h 100"/>
                  <a:gd name="T10" fmla="*/ 119 w 152"/>
                  <a:gd name="T11" fmla="*/ 100 h 100"/>
                  <a:gd name="T12" fmla="*/ 107 w 152"/>
                  <a:gd name="T13" fmla="*/ 84 h 100"/>
                  <a:gd name="T14" fmla="*/ 45 w 152"/>
                  <a:gd name="T15" fmla="*/ 84 h 100"/>
                  <a:gd name="T16" fmla="*/ 36 w 152"/>
                  <a:gd name="T17" fmla="*/ 100 h 100"/>
                  <a:gd name="T18" fmla="*/ 57 w 152"/>
                  <a:gd name="T19" fmla="*/ 60 h 100"/>
                  <a:gd name="T20" fmla="*/ 97 w 152"/>
                  <a:gd name="T21" fmla="*/ 60 h 100"/>
                  <a:gd name="T22" fmla="*/ 76 w 152"/>
                  <a:gd name="T23" fmla="*/ 24 h 100"/>
                  <a:gd name="T24" fmla="*/ 57 w 152"/>
                  <a:gd name="T25" fmla="*/ 6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0">
                    <a:moveTo>
                      <a:pt x="36" y="100"/>
                    </a:moveTo>
                    <a:lnTo>
                      <a:pt x="0" y="100"/>
                    </a:lnTo>
                    <a:lnTo>
                      <a:pt x="57" y="0"/>
                    </a:lnTo>
                    <a:lnTo>
                      <a:pt x="97" y="0"/>
                    </a:lnTo>
                    <a:lnTo>
                      <a:pt x="152" y="100"/>
                    </a:lnTo>
                    <a:lnTo>
                      <a:pt x="119" y="100"/>
                    </a:lnTo>
                    <a:lnTo>
                      <a:pt x="107" y="84"/>
                    </a:lnTo>
                    <a:lnTo>
                      <a:pt x="45" y="84"/>
                    </a:lnTo>
                    <a:lnTo>
                      <a:pt x="36" y="100"/>
                    </a:lnTo>
                    <a:close/>
                    <a:moveTo>
                      <a:pt x="57" y="60"/>
                    </a:moveTo>
                    <a:lnTo>
                      <a:pt x="97" y="60"/>
                    </a:lnTo>
                    <a:lnTo>
                      <a:pt x="76" y="24"/>
                    </a:lnTo>
                    <a:lnTo>
                      <a:pt x="57" y="60"/>
                    </a:lnTo>
                    <a:close/>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20" name="Freeform 38"/>
              <p:cNvSpPr>
                <a:spLocks noEditPoints="1"/>
              </p:cNvSpPr>
              <p:nvPr/>
            </p:nvSpPr>
            <p:spPr bwMode="auto">
              <a:xfrm>
                <a:off x="4214813" y="3273426"/>
                <a:ext cx="222250" cy="163513"/>
              </a:xfrm>
              <a:custGeom>
                <a:avLst/>
                <a:gdLst>
                  <a:gd name="T0" fmla="*/ 21 w 59"/>
                  <a:gd name="T1" fmla="*/ 43 h 43"/>
                  <a:gd name="T2" fmla="*/ 10 w 59"/>
                  <a:gd name="T3" fmla="*/ 42 h 43"/>
                  <a:gd name="T4" fmla="*/ 5 w 59"/>
                  <a:gd name="T5" fmla="*/ 40 h 43"/>
                  <a:gd name="T6" fmla="*/ 1 w 59"/>
                  <a:gd name="T7" fmla="*/ 35 h 43"/>
                  <a:gd name="T8" fmla="*/ 0 w 59"/>
                  <a:gd name="T9" fmla="*/ 27 h 43"/>
                  <a:gd name="T10" fmla="*/ 0 w 59"/>
                  <a:gd name="T11" fmla="*/ 16 h 43"/>
                  <a:gd name="T12" fmla="*/ 1 w 59"/>
                  <a:gd name="T13" fmla="*/ 7 h 43"/>
                  <a:gd name="T14" fmla="*/ 5 w 59"/>
                  <a:gd name="T15" fmla="*/ 2 h 43"/>
                  <a:gd name="T16" fmla="*/ 10 w 59"/>
                  <a:gd name="T17" fmla="*/ 0 h 43"/>
                  <a:gd name="T18" fmla="*/ 21 w 59"/>
                  <a:gd name="T19" fmla="*/ 0 h 43"/>
                  <a:gd name="T20" fmla="*/ 37 w 59"/>
                  <a:gd name="T21" fmla="*/ 0 h 43"/>
                  <a:gd name="T22" fmla="*/ 48 w 59"/>
                  <a:gd name="T23" fmla="*/ 0 h 43"/>
                  <a:gd name="T24" fmla="*/ 54 w 59"/>
                  <a:gd name="T25" fmla="*/ 2 h 43"/>
                  <a:gd name="T26" fmla="*/ 57 w 59"/>
                  <a:gd name="T27" fmla="*/ 7 h 43"/>
                  <a:gd name="T28" fmla="*/ 59 w 59"/>
                  <a:gd name="T29" fmla="*/ 15 h 43"/>
                  <a:gd name="T30" fmla="*/ 59 w 59"/>
                  <a:gd name="T31" fmla="*/ 27 h 43"/>
                  <a:gd name="T32" fmla="*/ 57 w 59"/>
                  <a:gd name="T33" fmla="*/ 35 h 43"/>
                  <a:gd name="T34" fmla="*/ 54 w 59"/>
                  <a:gd name="T35" fmla="*/ 40 h 43"/>
                  <a:gd name="T36" fmla="*/ 48 w 59"/>
                  <a:gd name="T37" fmla="*/ 42 h 43"/>
                  <a:gd name="T38" fmla="*/ 37 w 59"/>
                  <a:gd name="T39" fmla="*/ 43 h 43"/>
                  <a:gd name="T40" fmla="*/ 21 w 59"/>
                  <a:gd name="T41" fmla="*/ 43 h 43"/>
                  <a:gd name="T42" fmla="*/ 25 w 59"/>
                  <a:gd name="T43" fmla="*/ 32 h 43"/>
                  <a:gd name="T44" fmla="*/ 33 w 59"/>
                  <a:gd name="T45" fmla="*/ 32 h 43"/>
                  <a:gd name="T46" fmla="*/ 43 w 59"/>
                  <a:gd name="T47" fmla="*/ 30 h 43"/>
                  <a:gd name="T48" fmla="*/ 45 w 59"/>
                  <a:gd name="T49" fmla="*/ 24 h 43"/>
                  <a:gd name="T50" fmla="*/ 45 w 59"/>
                  <a:gd name="T51" fmla="*/ 18 h 43"/>
                  <a:gd name="T52" fmla="*/ 43 w 59"/>
                  <a:gd name="T53" fmla="*/ 12 h 43"/>
                  <a:gd name="T54" fmla="*/ 33 w 59"/>
                  <a:gd name="T55" fmla="*/ 10 h 43"/>
                  <a:gd name="T56" fmla="*/ 25 w 59"/>
                  <a:gd name="T57" fmla="*/ 10 h 43"/>
                  <a:gd name="T58" fmla="*/ 16 w 59"/>
                  <a:gd name="T59" fmla="*/ 12 h 43"/>
                  <a:gd name="T60" fmla="*/ 13 w 59"/>
                  <a:gd name="T61" fmla="*/ 18 h 43"/>
                  <a:gd name="T62" fmla="*/ 13 w 59"/>
                  <a:gd name="T63" fmla="*/ 24 h 43"/>
                  <a:gd name="T64" fmla="*/ 16 w 59"/>
                  <a:gd name="T65" fmla="*/ 30 h 43"/>
                  <a:gd name="T66" fmla="*/ 25 w 59"/>
                  <a:gd name="T67" fmla="*/ 3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 h="43">
                    <a:moveTo>
                      <a:pt x="21" y="43"/>
                    </a:moveTo>
                    <a:cubicBezTo>
                      <a:pt x="16" y="43"/>
                      <a:pt x="13" y="42"/>
                      <a:pt x="10" y="42"/>
                    </a:cubicBezTo>
                    <a:cubicBezTo>
                      <a:pt x="8" y="42"/>
                      <a:pt x="6" y="41"/>
                      <a:pt x="5" y="40"/>
                    </a:cubicBezTo>
                    <a:cubicBezTo>
                      <a:pt x="3" y="39"/>
                      <a:pt x="2" y="37"/>
                      <a:pt x="1" y="35"/>
                    </a:cubicBezTo>
                    <a:cubicBezTo>
                      <a:pt x="0" y="33"/>
                      <a:pt x="0" y="30"/>
                      <a:pt x="0" y="27"/>
                    </a:cubicBezTo>
                    <a:cubicBezTo>
                      <a:pt x="0" y="16"/>
                      <a:pt x="0" y="16"/>
                      <a:pt x="0" y="16"/>
                    </a:cubicBezTo>
                    <a:cubicBezTo>
                      <a:pt x="0" y="12"/>
                      <a:pt x="0" y="9"/>
                      <a:pt x="1" y="7"/>
                    </a:cubicBezTo>
                    <a:cubicBezTo>
                      <a:pt x="2" y="5"/>
                      <a:pt x="3" y="4"/>
                      <a:pt x="5" y="2"/>
                    </a:cubicBezTo>
                    <a:cubicBezTo>
                      <a:pt x="6" y="1"/>
                      <a:pt x="8" y="1"/>
                      <a:pt x="10" y="0"/>
                    </a:cubicBezTo>
                    <a:cubicBezTo>
                      <a:pt x="13" y="0"/>
                      <a:pt x="17" y="0"/>
                      <a:pt x="21" y="0"/>
                    </a:cubicBezTo>
                    <a:cubicBezTo>
                      <a:pt x="37" y="0"/>
                      <a:pt x="37" y="0"/>
                      <a:pt x="37" y="0"/>
                    </a:cubicBezTo>
                    <a:cubicBezTo>
                      <a:pt x="42" y="0"/>
                      <a:pt x="46" y="0"/>
                      <a:pt x="48" y="0"/>
                    </a:cubicBezTo>
                    <a:cubicBezTo>
                      <a:pt x="51" y="1"/>
                      <a:pt x="52" y="1"/>
                      <a:pt x="54" y="2"/>
                    </a:cubicBezTo>
                    <a:cubicBezTo>
                      <a:pt x="56" y="4"/>
                      <a:pt x="57" y="5"/>
                      <a:pt x="57" y="7"/>
                    </a:cubicBezTo>
                    <a:cubicBezTo>
                      <a:pt x="58" y="9"/>
                      <a:pt x="59" y="12"/>
                      <a:pt x="59" y="15"/>
                    </a:cubicBezTo>
                    <a:cubicBezTo>
                      <a:pt x="59" y="27"/>
                      <a:pt x="59" y="27"/>
                      <a:pt x="59" y="27"/>
                    </a:cubicBezTo>
                    <a:cubicBezTo>
                      <a:pt x="59" y="30"/>
                      <a:pt x="58" y="33"/>
                      <a:pt x="57" y="35"/>
                    </a:cubicBezTo>
                    <a:cubicBezTo>
                      <a:pt x="57" y="37"/>
                      <a:pt x="56" y="39"/>
                      <a:pt x="54" y="40"/>
                    </a:cubicBezTo>
                    <a:cubicBezTo>
                      <a:pt x="52" y="41"/>
                      <a:pt x="51" y="42"/>
                      <a:pt x="48" y="42"/>
                    </a:cubicBezTo>
                    <a:cubicBezTo>
                      <a:pt x="46" y="42"/>
                      <a:pt x="42" y="43"/>
                      <a:pt x="37" y="43"/>
                    </a:cubicBezTo>
                    <a:lnTo>
                      <a:pt x="21" y="43"/>
                    </a:lnTo>
                    <a:close/>
                    <a:moveTo>
                      <a:pt x="25" y="32"/>
                    </a:moveTo>
                    <a:cubicBezTo>
                      <a:pt x="33" y="32"/>
                      <a:pt x="33" y="32"/>
                      <a:pt x="33" y="32"/>
                    </a:cubicBezTo>
                    <a:cubicBezTo>
                      <a:pt x="38" y="32"/>
                      <a:pt x="41" y="32"/>
                      <a:pt x="43" y="30"/>
                    </a:cubicBezTo>
                    <a:cubicBezTo>
                      <a:pt x="44" y="29"/>
                      <a:pt x="45" y="27"/>
                      <a:pt x="45" y="24"/>
                    </a:cubicBezTo>
                    <a:cubicBezTo>
                      <a:pt x="45" y="18"/>
                      <a:pt x="45" y="18"/>
                      <a:pt x="45" y="18"/>
                    </a:cubicBezTo>
                    <a:cubicBezTo>
                      <a:pt x="45" y="15"/>
                      <a:pt x="44" y="13"/>
                      <a:pt x="43" y="12"/>
                    </a:cubicBezTo>
                    <a:cubicBezTo>
                      <a:pt x="41" y="11"/>
                      <a:pt x="38" y="10"/>
                      <a:pt x="33" y="10"/>
                    </a:cubicBezTo>
                    <a:cubicBezTo>
                      <a:pt x="25" y="10"/>
                      <a:pt x="25" y="10"/>
                      <a:pt x="25" y="10"/>
                    </a:cubicBezTo>
                    <a:cubicBezTo>
                      <a:pt x="20" y="10"/>
                      <a:pt x="17" y="11"/>
                      <a:pt x="16" y="12"/>
                    </a:cubicBezTo>
                    <a:cubicBezTo>
                      <a:pt x="14" y="13"/>
                      <a:pt x="13" y="15"/>
                      <a:pt x="13" y="18"/>
                    </a:cubicBezTo>
                    <a:cubicBezTo>
                      <a:pt x="13" y="24"/>
                      <a:pt x="13" y="24"/>
                      <a:pt x="13" y="24"/>
                    </a:cubicBezTo>
                    <a:cubicBezTo>
                      <a:pt x="13" y="27"/>
                      <a:pt x="14" y="29"/>
                      <a:pt x="16" y="30"/>
                    </a:cubicBezTo>
                    <a:cubicBezTo>
                      <a:pt x="17" y="32"/>
                      <a:pt x="20" y="32"/>
                      <a:pt x="25" y="32"/>
                    </a:cubicBezTo>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21" name="Freeform 39"/>
              <p:cNvSpPr>
                <a:spLocks noEditPoints="1"/>
              </p:cNvSpPr>
              <p:nvPr/>
            </p:nvSpPr>
            <p:spPr bwMode="auto">
              <a:xfrm>
                <a:off x="5562600" y="3273426"/>
                <a:ext cx="239713" cy="158750"/>
              </a:xfrm>
              <a:custGeom>
                <a:avLst/>
                <a:gdLst>
                  <a:gd name="T0" fmla="*/ 33 w 151"/>
                  <a:gd name="T1" fmla="*/ 100 h 100"/>
                  <a:gd name="T2" fmla="*/ 0 w 151"/>
                  <a:gd name="T3" fmla="*/ 100 h 100"/>
                  <a:gd name="T4" fmla="*/ 54 w 151"/>
                  <a:gd name="T5" fmla="*/ 0 h 100"/>
                  <a:gd name="T6" fmla="*/ 94 w 151"/>
                  <a:gd name="T7" fmla="*/ 0 h 100"/>
                  <a:gd name="T8" fmla="*/ 151 w 151"/>
                  <a:gd name="T9" fmla="*/ 100 h 100"/>
                  <a:gd name="T10" fmla="*/ 116 w 151"/>
                  <a:gd name="T11" fmla="*/ 100 h 100"/>
                  <a:gd name="T12" fmla="*/ 106 w 151"/>
                  <a:gd name="T13" fmla="*/ 84 h 100"/>
                  <a:gd name="T14" fmla="*/ 42 w 151"/>
                  <a:gd name="T15" fmla="*/ 84 h 100"/>
                  <a:gd name="T16" fmla="*/ 33 w 151"/>
                  <a:gd name="T17" fmla="*/ 100 h 100"/>
                  <a:gd name="T18" fmla="*/ 54 w 151"/>
                  <a:gd name="T19" fmla="*/ 60 h 100"/>
                  <a:gd name="T20" fmla="*/ 94 w 151"/>
                  <a:gd name="T21" fmla="*/ 60 h 100"/>
                  <a:gd name="T22" fmla="*/ 75 w 151"/>
                  <a:gd name="T23" fmla="*/ 24 h 100"/>
                  <a:gd name="T24" fmla="*/ 54 w 151"/>
                  <a:gd name="T25" fmla="*/ 6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1" h="100">
                    <a:moveTo>
                      <a:pt x="33" y="100"/>
                    </a:moveTo>
                    <a:lnTo>
                      <a:pt x="0" y="100"/>
                    </a:lnTo>
                    <a:lnTo>
                      <a:pt x="54" y="0"/>
                    </a:lnTo>
                    <a:lnTo>
                      <a:pt x="94" y="0"/>
                    </a:lnTo>
                    <a:lnTo>
                      <a:pt x="151" y="100"/>
                    </a:lnTo>
                    <a:lnTo>
                      <a:pt x="116" y="100"/>
                    </a:lnTo>
                    <a:lnTo>
                      <a:pt x="106" y="84"/>
                    </a:lnTo>
                    <a:lnTo>
                      <a:pt x="42" y="84"/>
                    </a:lnTo>
                    <a:lnTo>
                      <a:pt x="33" y="100"/>
                    </a:lnTo>
                    <a:close/>
                    <a:moveTo>
                      <a:pt x="54" y="60"/>
                    </a:moveTo>
                    <a:lnTo>
                      <a:pt x="94" y="60"/>
                    </a:lnTo>
                    <a:lnTo>
                      <a:pt x="75" y="24"/>
                    </a:lnTo>
                    <a:lnTo>
                      <a:pt x="54" y="60"/>
                    </a:lnTo>
                    <a:close/>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22" name="Freeform 40"/>
              <p:cNvSpPr>
                <a:spLocks/>
              </p:cNvSpPr>
              <p:nvPr/>
            </p:nvSpPr>
            <p:spPr bwMode="auto">
              <a:xfrm>
                <a:off x="3059113" y="3273426"/>
                <a:ext cx="173038" cy="139700"/>
              </a:xfrm>
              <a:custGeom>
                <a:avLst/>
                <a:gdLst>
                  <a:gd name="T0" fmla="*/ 33 w 46"/>
                  <a:gd name="T1" fmla="*/ 5 h 37"/>
                  <a:gd name="T2" fmla="*/ 34 w 46"/>
                  <a:gd name="T3" fmla="*/ 0 h 37"/>
                  <a:gd name="T4" fmla="*/ 12 w 46"/>
                  <a:gd name="T5" fmla="*/ 0 h 37"/>
                  <a:gd name="T6" fmla="*/ 11 w 46"/>
                  <a:gd name="T7" fmla="*/ 0 h 37"/>
                  <a:gd name="T8" fmla="*/ 10 w 46"/>
                  <a:gd name="T9" fmla="*/ 3 h 37"/>
                  <a:gd name="T10" fmla="*/ 12 w 46"/>
                  <a:gd name="T11" fmla="*/ 4 h 37"/>
                  <a:gd name="T12" fmla="*/ 14 w 46"/>
                  <a:gd name="T13" fmla="*/ 8 h 37"/>
                  <a:gd name="T14" fmla="*/ 7 w 46"/>
                  <a:gd name="T15" fmla="*/ 30 h 37"/>
                  <a:gd name="T16" fmla="*/ 1 w 46"/>
                  <a:gd name="T17" fmla="*/ 33 h 37"/>
                  <a:gd name="T18" fmla="*/ 0 w 46"/>
                  <a:gd name="T19" fmla="*/ 37 h 37"/>
                  <a:gd name="T20" fmla="*/ 0 w 46"/>
                  <a:gd name="T21" fmla="*/ 37 h 37"/>
                  <a:gd name="T22" fmla="*/ 41 w 46"/>
                  <a:gd name="T23" fmla="*/ 37 h 37"/>
                  <a:gd name="T24" fmla="*/ 46 w 46"/>
                  <a:gd name="T25" fmla="*/ 21 h 37"/>
                  <a:gd name="T26" fmla="*/ 42 w 46"/>
                  <a:gd name="T27" fmla="*/ 21 h 37"/>
                  <a:gd name="T28" fmla="*/ 40 w 46"/>
                  <a:gd name="T29" fmla="*/ 27 h 37"/>
                  <a:gd name="T30" fmla="*/ 36 w 46"/>
                  <a:gd name="T31" fmla="*/ 31 h 37"/>
                  <a:gd name="T32" fmla="*/ 23 w 46"/>
                  <a:gd name="T33" fmla="*/ 32 h 37"/>
                  <a:gd name="T34" fmla="*/ 22 w 46"/>
                  <a:gd name="T35" fmla="*/ 32 h 37"/>
                  <a:gd name="T36" fmla="*/ 21 w 46"/>
                  <a:gd name="T37" fmla="*/ 31 h 37"/>
                  <a:gd name="T38" fmla="*/ 28 w 46"/>
                  <a:gd name="T39" fmla="*/ 8 h 37"/>
                  <a:gd name="T40" fmla="*/ 33 w 46"/>
                  <a:gd name="T41" fmla="*/ 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 h="37">
                    <a:moveTo>
                      <a:pt x="33" y="5"/>
                    </a:moveTo>
                    <a:cubicBezTo>
                      <a:pt x="34" y="3"/>
                      <a:pt x="34" y="2"/>
                      <a:pt x="34" y="0"/>
                    </a:cubicBezTo>
                    <a:cubicBezTo>
                      <a:pt x="12" y="0"/>
                      <a:pt x="12" y="0"/>
                      <a:pt x="12" y="0"/>
                    </a:cubicBezTo>
                    <a:cubicBezTo>
                      <a:pt x="11" y="0"/>
                      <a:pt x="11" y="0"/>
                      <a:pt x="11" y="0"/>
                    </a:cubicBezTo>
                    <a:cubicBezTo>
                      <a:pt x="10" y="3"/>
                      <a:pt x="10" y="3"/>
                      <a:pt x="10" y="3"/>
                    </a:cubicBezTo>
                    <a:cubicBezTo>
                      <a:pt x="10" y="4"/>
                      <a:pt x="11" y="4"/>
                      <a:pt x="12" y="4"/>
                    </a:cubicBezTo>
                    <a:cubicBezTo>
                      <a:pt x="14" y="5"/>
                      <a:pt x="14" y="6"/>
                      <a:pt x="14" y="8"/>
                    </a:cubicBezTo>
                    <a:cubicBezTo>
                      <a:pt x="7" y="30"/>
                      <a:pt x="7" y="30"/>
                      <a:pt x="7" y="30"/>
                    </a:cubicBezTo>
                    <a:cubicBezTo>
                      <a:pt x="6" y="33"/>
                      <a:pt x="4" y="33"/>
                      <a:pt x="1" y="33"/>
                    </a:cubicBezTo>
                    <a:cubicBezTo>
                      <a:pt x="1" y="35"/>
                      <a:pt x="0" y="35"/>
                      <a:pt x="0" y="37"/>
                    </a:cubicBezTo>
                    <a:cubicBezTo>
                      <a:pt x="0" y="37"/>
                      <a:pt x="0" y="37"/>
                      <a:pt x="0" y="37"/>
                    </a:cubicBezTo>
                    <a:cubicBezTo>
                      <a:pt x="41" y="37"/>
                      <a:pt x="41" y="37"/>
                      <a:pt x="41" y="37"/>
                    </a:cubicBezTo>
                    <a:cubicBezTo>
                      <a:pt x="46" y="21"/>
                      <a:pt x="46" y="21"/>
                      <a:pt x="46" y="21"/>
                    </a:cubicBezTo>
                    <a:cubicBezTo>
                      <a:pt x="45" y="21"/>
                      <a:pt x="44" y="21"/>
                      <a:pt x="42" y="21"/>
                    </a:cubicBezTo>
                    <a:cubicBezTo>
                      <a:pt x="41" y="23"/>
                      <a:pt x="41" y="25"/>
                      <a:pt x="40" y="27"/>
                    </a:cubicBezTo>
                    <a:cubicBezTo>
                      <a:pt x="39" y="29"/>
                      <a:pt x="38" y="30"/>
                      <a:pt x="36" y="31"/>
                    </a:cubicBezTo>
                    <a:cubicBezTo>
                      <a:pt x="32" y="33"/>
                      <a:pt x="29" y="32"/>
                      <a:pt x="23" y="32"/>
                    </a:cubicBezTo>
                    <a:cubicBezTo>
                      <a:pt x="23" y="32"/>
                      <a:pt x="22" y="32"/>
                      <a:pt x="22" y="32"/>
                    </a:cubicBezTo>
                    <a:cubicBezTo>
                      <a:pt x="21" y="32"/>
                      <a:pt x="21" y="32"/>
                      <a:pt x="21" y="31"/>
                    </a:cubicBezTo>
                    <a:cubicBezTo>
                      <a:pt x="28" y="8"/>
                      <a:pt x="28" y="8"/>
                      <a:pt x="28" y="8"/>
                    </a:cubicBezTo>
                    <a:cubicBezTo>
                      <a:pt x="29" y="5"/>
                      <a:pt x="31" y="5"/>
                      <a:pt x="33" y="5"/>
                    </a:cubicBezTo>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23" name="Freeform 41"/>
              <p:cNvSpPr>
                <a:spLocks noEditPoints="1"/>
              </p:cNvSpPr>
              <p:nvPr/>
            </p:nvSpPr>
            <p:spPr bwMode="auto">
              <a:xfrm>
                <a:off x="2863850" y="3078163"/>
                <a:ext cx="549275" cy="552450"/>
              </a:xfrm>
              <a:custGeom>
                <a:avLst/>
                <a:gdLst>
                  <a:gd name="T0" fmla="*/ 73 w 146"/>
                  <a:gd name="T1" fmla="*/ 0 h 145"/>
                  <a:gd name="T2" fmla="*/ 146 w 146"/>
                  <a:gd name="T3" fmla="*/ 73 h 145"/>
                  <a:gd name="T4" fmla="*/ 73 w 146"/>
                  <a:gd name="T5" fmla="*/ 145 h 145"/>
                  <a:gd name="T6" fmla="*/ 0 w 146"/>
                  <a:gd name="T7" fmla="*/ 73 h 145"/>
                  <a:gd name="T8" fmla="*/ 73 w 146"/>
                  <a:gd name="T9" fmla="*/ 0 h 145"/>
                  <a:gd name="T10" fmla="*/ 73 w 146"/>
                  <a:gd name="T11" fmla="*/ 42 h 145"/>
                  <a:gd name="T12" fmla="*/ 105 w 146"/>
                  <a:gd name="T13" fmla="*/ 73 h 145"/>
                  <a:gd name="T14" fmla="*/ 73 w 146"/>
                  <a:gd name="T15" fmla="*/ 104 h 145"/>
                  <a:gd name="T16" fmla="*/ 41 w 146"/>
                  <a:gd name="T17" fmla="*/ 73 h 145"/>
                  <a:gd name="T18" fmla="*/ 73 w 146"/>
                  <a:gd name="T19" fmla="*/ 42 h 145"/>
                  <a:gd name="T20" fmla="*/ 75 w 146"/>
                  <a:gd name="T21" fmla="*/ 11 h 145"/>
                  <a:gd name="T22" fmla="*/ 34 w 146"/>
                  <a:gd name="T23" fmla="*/ 71 h 145"/>
                  <a:gd name="T24" fmla="*/ 23 w 146"/>
                  <a:gd name="T25" fmla="*/ 36 h 145"/>
                  <a:gd name="T26" fmla="*/ 24 w 146"/>
                  <a:gd name="T27" fmla="*/ 35 h 145"/>
                  <a:gd name="T28" fmla="*/ 75 w 146"/>
                  <a:gd name="T29" fmla="*/ 11 h 145"/>
                  <a:gd name="T30" fmla="*/ 11 w 146"/>
                  <a:gd name="T31" fmla="*/ 70 h 145"/>
                  <a:gd name="T32" fmla="*/ 71 w 146"/>
                  <a:gd name="T33" fmla="*/ 111 h 145"/>
                  <a:gd name="T34" fmla="*/ 36 w 146"/>
                  <a:gd name="T35" fmla="*/ 122 h 145"/>
                  <a:gd name="T36" fmla="*/ 35 w 146"/>
                  <a:gd name="T37" fmla="*/ 122 h 145"/>
                  <a:gd name="T38" fmla="*/ 11 w 146"/>
                  <a:gd name="T39" fmla="*/ 70 h 145"/>
                  <a:gd name="T40" fmla="*/ 71 w 146"/>
                  <a:gd name="T41" fmla="*/ 135 h 145"/>
                  <a:gd name="T42" fmla="*/ 112 w 146"/>
                  <a:gd name="T43" fmla="*/ 74 h 145"/>
                  <a:gd name="T44" fmla="*/ 123 w 146"/>
                  <a:gd name="T45" fmla="*/ 110 h 145"/>
                  <a:gd name="T46" fmla="*/ 122 w 146"/>
                  <a:gd name="T47" fmla="*/ 111 h 145"/>
                  <a:gd name="T48" fmla="*/ 71 w 146"/>
                  <a:gd name="T49" fmla="*/ 135 h 145"/>
                  <a:gd name="T50" fmla="*/ 135 w 146"/>
                  <a:gd name="T51" fmla="*/ 75 h 145"/>
                  <a:gd name="T52" fmla="*/ 75 w 146"/>
                  <a:gd name="T53" fmla="*/ 35 h 145"/>
                  <a:gd name="T54" fmla="*/ 110 w 146"/>
                  <a:gd name="T55" fmla="*/ 23 h 145"/>
                  <a:gd name="T56" fmla="*/ 111 w 146"/>
                  <a:gd name="T57" fmla="*/ 24 h 145"/>
                  <a:gd name="T58" fmla="*/ 135 w 146"/>
                  <a:gd name="T59" fmla="*/ 7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6" h="145">
                    <a:moveTo>
                      <a:pt x="73" y="0"/>
                    </a:moveTo>
                    <a:cubicBezTo>
                      <a:pt x="113" y="0"/>
                      <a:pt x="146" y="33"/>
                      <a:pt x="146" y="73"/>
                    </a:cubicBezTo>
                    <a:cubicBezTo>
                      <a:pt x="146" y="113"/>
                      <a:pt x="113" y="145"/>
                      <a:pt x="73" y="145"/>
                    </a:cubicBezTo>
                    <a:cubicBezTo>
                      <a:pt x="33" y="145"/>
                      <a:pt x="0" y="113"/>
                      <a:pt x="0" y="73"/>
                    </a:cubicBezTo>
                    <a:cubicBezTo>
                      <a:pt x="0" y="33"/>
                      <a:pt x="33" y="0"/>
                      <a:pt x="73" y="0"/>
                    </a:cubicBezTo>
                    <a:moveTo>
                      <a:pt x="73" y="42"/>
                    </a:moveTo>
                    <a:cubicBezTo>
                      <a:pt x="90" y="42"/>
                      <a:pt x="105" y="56"/>
                      <a:pt x="105" y="73"/>
                    </a:cubicBezTo>
                    <a:cubicBezTo>
                      <a:pt x="105" y="90"/>
                      <a:pt x="90" y="104"/>
                      <a:pt x="73" y="104"/>
                    </a:cubicBezTo>
                    <a:cubicBezTo>
                      <a:pt x="56" y="104"/>
                      <a:pt x="41" y="90"/>
                      <a:pt x="41" y="73"/>
                    </a:cubicBezTo>
                    <a:cubicBezTo>
                      <a:pt x="41" y="56"/>
                      <a:pt x="56" y="42"/>
                      <a:pt x="73" y="42"/>
                    </a:cubicBezTo>
                    <a:moveTo>
                      <a:pt x="75" y="11"/>
                    </a:moveTo>
                    <a:cubicBezTo>
                      <a:pt x="66" y="15"/>
                      <a:pt x="37" y="35"/>
                      <a:pt x="34" y="71"/>
                    </a:cubicBezTo>
                    <a:cubicBezTo>
                      <a:pt x="30" y="66"/>
                      <a:pt x="23" y="52"/>
                      <a:pt x="23" y="36"/>
                    </a:cubicBezTo>
                    <a:cubicBezTo>
                      <a:pt x="24" y="35"/>
                      <a:pt x="24" y="35"/>
                      <a:pt x="24" y="35"/>
                    </a:cubicBezTo>
                    <a:cubicBezTo>
                      <a:pt x="28" y="26"/>
                      <a:pt x="51" y="8"/>
                      <a:pt x="75" y="11"/>
                    </a:cubicBezTo>
                    <a:moveTo>
                      <a:pt x="11" y="70"/>
                    </a:moveTo>
                    <a:cubicBezTo>
                      <a:pt x="15" y="79"/>
                      <a:pt x="35" y="108"/>
                      <a:pt x="71" y="111"/>
                    </a:cubicBezTo>
                    <a:cubicBezTo>
                      <a:pt x="67" y="115"/>
                      <a:pt x="52" y="122"/>
                      <a:pt x="36" y="122"/>
                    </a:cubicBezTo>
                    <a:cubicBezTo>
                      <a:pt x="35" y="122"/>
                      <a:pt x="35" y="122"/>
                      <a:pt x="35" y="122"/>
                    </a:cubicBezTo>
                    <a:cubicBezTo>
                      <a:pt x="27" y="118"/>
                      <a:pt x="9" y="95"/>
                      <a:pt x="11" y="70"/>
                    </a:cubicBezTo>
                    <a:moveTo>
                      <a:pt x="71" y="135"/>
                    </a:moveTo>
                    <a:cubicBezTo>
                      <a:pt x="80" y="130"/>
                      <a:pt x="109" y="110"/>
                      <a:pt x="112" y="74"/>
                    </a:cubicBezTo>
                    <a:cubicBezTo>
                      <a:pt x="116" y="79"/>
                      <a:pt x="123" y="94"/>
                      <a:pt x="123" y="110"/>
                    </a:cubicBezTo>
                    <a:cubicBezTo>
                      <a:pt x="122" y="111"/>
                      <a:pt x="122" y="111"/>
                      <a:pt x="122" y="111"/>
                    </a:cubicBezTo>
                    <a:cubicBezTo>
                      <a:pt x="118" y="119"/>
                      <a:pt x="95" y="137"/>
                      <a:pt x="71" y="135"/>
                    </a:cubicBezTo>
                    <a:moveTo>
                      <a:pt x="135" y="75"/>
                    </a:moveTo>
                    <a:cubicBezTo>
                      <a:pt x="131" y="66"/>
                      <a:pt x="111" y="37"/>
                      <a:pt x="75" y="35"/>
                    </a:cubicBezTo>
                    <a:cubicBezTo>
                      <a:pt x="79" y="30"/>
                      <a:pt x="94" y="23"/>
                      <a:pt x="110" y="23"/>
                    </a:cubicBezTo>
                    <a:cubicBezTo>
                      <a:pt x="111" y="24"/>
                      <a:pt x="111" y="24"/>
                      <a:pt x="111" y="24"/>
                    </a:cubicBezTo>
                    <a:cubicBezTo>
                      <a:pt x="119" y="28"/>
                      <a:pt x="137" y="51"/>
                      <a:pt x="135" y="75"/>
                    </a:cubicBezTo>
                  </a:path>
                </a:pathLst>
              </a:custGeom>
              <a:solidFill>
                <a:srgbClr val="178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grpSp>
      </p:grpSp>
      <p:cxnSp>
        <p:nvCxnSpPr>
          <p:cNvPr id="45" name="Straight Connector 44"/>
          <p:cNvCxnSpPr/>
          <p:nvPr/>
        </p:nvCxnSpPr>
        <p:spPr>
          <a:xfrm>
            <a:off x="-12698" y="1354667"/>
            <a:ext cx="12204700" cy="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0" y="5888569"/>
            <a:ext cx="12192000" cy="969435"/>
            <a:chOff x="0" y="4416425"/>
            <a:chExt cx="9144000" cy="727076"/>
          </a:xfrm>
        </p:grpSpPr>
        <p:sp>
          <p:nvSpPr>
            <p:cNvPr id="47" name="Freeform 28"/>
            <p:cNvSpPr>
              <a:spLocks/>
            </p:cNvSpPr>
            <p:nvPr/>
          </p:nvSpPr>
          <p:spPr bwMode="auto">
            <a:xfrm>
              <a:off x="0" y="4464050"/>
              <a:ext cx="5632450" cy="293688"/>
            </a:xfrm>
            <a:custGeom>
              <a:avLst/>
              <a:gdLst>
                <a:gd name="T0" fmla="*/ 3420 w 3548"/>
                <a:gd name="T1" fmla="*/ 185 h 185"/>
                <a:gd name="T2" fmla="*/ 0 w 3548"/>
                <a:gd name="T3" fmla="*/ 185 h 185"/>
                <a:gd name="T4" fmla="*/ 0 w 3548"/>
                <a:gd name="T5" fmla="*/ 0 h 185"/>
                <a:gd name="T6" fmla="*/ 3548 w 3548"/>
                <a:gd name="T7" fmla="*/ 0 h 185"/>
                <a:gd name="T8" fmla="*/ 3420 w 3548"/>
                <a:gd name="T9" fmla="*/ 185 h 185"/>
              </a:gdLst>
              <a:ahLst/>
              <a:cxnLst>
                <a:cxn ang="0">
                  <a:pos x="T0" y="T1"/>
                </a:cxn>
                <a:cxn ang="0">
                  <a:pos x="T2" y="T3"/>
                </a:cxn>
                <a:cxn ang="0">
                  <a:pos x="T4" y="T5"/>
                </a:cxn>
                <a:cxn ang="0">
                  <a:pos x="T6" y="T7"/>
                </a:cxn>
                <a:cxn ang="0">
                  <a:pos x="T8" y="T9"/>
                </a:cxn>
              </a:cxnLst>
              <a:rect l="0" t="0" r="r" b="b"/>
              <a:pathLst>
                <a:path w="3548" h="185">
                  <a:moveTo>
                    <a:pt x="3420" y="185"/>
                  </a:moveTo>
                  <a:lnTo>
                    <a:pt x="0" y="185"/>
                  </a:lnTo>
                  <a:lnTo>
                    <a:pt x="0" y="0"/>
                  </a:lnTo>
                  <a:lnTo>
                    <a:pt x="3548" y="0"/>
                  </a:lnTo>
                  <a:lnTo>
                    <a:pt x="3420" y="185"/>
                  </a:lnTo>
                  <a:close/>
                </a:path>
              </a:pathLst>
            </a:custGeom>
            <a:solidFill>
              <a:srgbClr val="0048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48" name="Freeform 29"/>
            <p:cNvSpPr>
              <a:spLocks/>
            </p:cNvSpPr>
            <p:nvPr/>
          </p:nvSpPr>
          <p:spPr bwMode="auto">
            <a:xfrm>
              <a:off x="5559425" y="4416425"/>
              <a:ext cx="3584575" cy="288925"/>
            </a:xfrm>
            <a:custGeom>
              <a:avLst/>
              <a:gdLst>
                <a:gd name="T0" fmla="*/ 128 w 2258"/>
                <a:gd name="T1" fmla="*/ 0 h 182"/>
                <a:gd name="T2" fmla="*/ 2258 w 2258"/>
                <a:gd name="T3" fmla="*/ 0 h 182"/>
                <a:gd name="T4" fmla="*/ 2258 w 2258"/>
                <a:gd name="T5" fmla="*/ 182 h 182"/>
                <a:gd name="T6" fmla="*/ 0 w 2258"/>
                <a:gd name="T7" fmla="*/ 182 h 182"/>
                <a:gd name="T8" fmla="*/ 128 w 2258"/>
                <a:gd name="T9" fmla="*/ 0 h 182"/>
              </a:gdLst>
              <a:ahLst/>
              <a:cxnLst>
                <a:cxn ang="0">
                  <a:pos x="T0" y="T1"/>
                </a:cxn>
                <a:cxn ang="0">
                  <a:pos x="T2" y="T3"/>
                </a:cxn>
                <a:cxn ang="0">
                  <a:pos x="T4" y="T5"/>
                </a:cxn>
                <a:cxn ang="0">
                  <a:pos x="T6" y="T7"/>
                </a:cxn>
                <a:cxn ang="0">
                  <a:pos x="T8" y="T9"/>
                </a:cxn>
              </a:cxnLst>
              <a:rect l="0" t="0" r="r" b="b"/>
              <a:pathLst>
                <a:path w="2258" h="182">
                  <a:moveTo>
                    <a:pt x="128" y="0"/>
                  </a:moveTo>
                  <a:lnTo>
                    <a:pt x="2258" y="0"/>
                  </a:lnTo>
                  <a:lnTo>
                    <a:pt x="2258" y="182"/>
                  </a:lnTo>
                  <a:lnTo>
                    <a:pt x="0" y="182"/>
                  </a:lnTo>
                  <a:lnTo>
                    <a:pt x="128" y="0"/>
                  </a:lnTo>
                  <a:close/>
                </a:path>
              </a:pathLst>
            </a:custGeom>
            <a:solidFill>
              <a:srgbClr val="F59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grpSp>
          <p:nvGrpSpPr>
            <p:cNvPr id="49" name="Group 48"/>
            <p:cNvGrpSpPr/>
            <p:nvPr/>
          </p:nvGrpSpPr>
          <p:grpSpPr>
            <a:xfrm>
              <a:off x="0" y="4852988"/>
              <a:ext cx="9144000" cy="290513"/>
              <a:chOff x="0" y="4852988"/>
              <a:chExt cx="9144000" cy="290513"/>
            </a:xfrm>
          </p:grpSpPr>
          <p:sp>
            <p:nvSpPr>
              <p:cNvPr id="50" name="Rectangle 27"/>
              <p:cNvSpPr>
                <a:spLocks noChangeArrowheads="1"/>
              </p:cNvSpPr>
              <p:nvPr/>
            </p:nvSpPr>
            <p:spPr bwMode="auto">
              <a:xfrm>
                <a:off x="0" y="4852988"/>
                <a:ext cx="9144000" cy="290513"/>
              </a:xfrm>
              <a:prstGeom prst="rect">
                <a:avLst/>
              </a:prstGeom>
              <a:solidFill>
                <a:srgbClr val="00488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grpSp>
            <p:nvGrpSpPr>
              <p:cNvPr id="51" name="Group 50"/>
              <p:cNvGrpSpPr/>
              <p:nvPr/>
            </p:nvGrpSpPr>
            <p:grpSpPr>
              <a:xfrm>
                <a:off x="3984625" y="4911725"/>
                <a:ext cx="1174750" cy="173038"/>
                <a:chOff x="3984625" y="4911725"/>
                <a:chExt cx="1174750" cy="173038"/>
              </a:xfrm>
            </p:grpSpPr>
            <p:sp>
              <p:nvSpPr>
                <p:cNvPr id="52" name="Freeform 30"/>
                <p:cNvSpPr>
                  <a:spLocks noEditPoints="1"/>
                </p:cNvSpPr>
                <p:nvPr/>
              </p:nvSpPr>
              <p:spPr bwMode="auto">
                <a:xfrm>
                  <a:off x="3984625" y="4911725"/>
                  <a:ext cx="263525" cy="173038"/>
                </a:xfrm>
                <a:custGeom>
                  <a:avLst/>
                  <a:gdLst>
                    <a:gd name="T0" fmla="*/ 83 w 83"/>
                    <a:gd name="T1" fmla="*/ 27 h 54"/>
                    <a:gd name="T2" fmla="*/ 44 w 83"/>
                    <a:gd name="T3" fmla="*/ 54 h 54"/>
                    <a:gd name="T4" fmla="*/ 12 w 83"/>
                    <a:gd name="T5" fmla="*/ 8 h 54"/>
                    <a:gd name="T6" fmla="*/ 67 w 83"/>
                    <a:gd name="T7" fmla="*/ 19 h 54"/>
                    <a:gd name="T8" fmla="*/ 51 w 83"/>
                    <a:gd name="T9" fmla="*/ 2 h 54"/>
                    <a:gd name="T10" fmla="*/ 59 w 83"/>
                    <a:gd name="T11" fmla="*/ 10 h 54"/>
                    <a:gd name="T12" fmla="*/ 68 w 83"/>
                    <a:gd name="T13" fmla="*/ 20 h 54"/>
                    <a:gd name="T14" fmla="*/ 67 w 83"/>
                    <a:gd name="T15" fmla="*/ 35 h 54"/>
                    <a:gd name="T16" fmla="*/ 77 w 83"/>
                    <a:gd name="T17" fmla="*/ 38 h 54"/>
                    <a:gd name="T18" fmla="*/ 44 w 83"/>
                    <a:gd name="T19" fmla="*/ 53 h 54"/>
                    <a:gd name="T20" fmla="*/ 35 w 83"/>
                    <a:gd name="T21" fmla="*/ 50 h 54"/>
                    <a:gd name="T22" fmla="*/ 36 w 83"/>
                    <a:gd name="T23" fmla="*/ 52 h 54"/>
                    <a:gd name="T24" fmla="*/ 49 w 83"/>
                    <a:gd name="T25" fmla="*/ 50 h 54"/>
                    <a:gd name="T26" fmla="*/ 17 w 83"/>
                    <a:gd name="T27" fmla="*/ 47 h 54"/>
                    <a:gd name="T28" fmla="*/ 5 w 83"/>
                    <a:gd name="T29" fmla="*/ 37 h 54"/>
                    <a:gd name="T30" fmla="*/ 33 w 83"/>
                    <a:gd name="T31" fmla="*/ 50 h 54"/>
                    <a:gd name="T32" fmla="*/ 2 w 83"/>
                    <a:gd name="T33" fmla="*/ 27 h 54"/>
                    <a:gd name="T34" fmla="*/ 13 w 83"/>
                    <a:gd name="T35" fmla="*/ 27 h 54"/>
                    <a:gd name="T36" fmla="*/ 15 w 83"/>
                    <a:gd name="T37" fmla="*/ 18 h 54"/>
                    <a:gd name="T38" fmla="*/ 13 w 83"/>
                    <a:gd name="T39" fmla="*/ 9 h 54"/>
                    <a:gd name="T40" fmla="*/ 15 w 83"/>
                    <a:gd name="T41" fmla="*/ 18 h 54"/>
                    <a:gd name="T42" fmla="*/ 23 w 83"/>
                    <a:gd name="T43" fmla="*/ 8 h 54"/>
                    <a:gd name="T44" fmla="*/ 50 w 83"/>
                    <a:gd name="T45" fmla="*/ 3 h 54"/>
                    <a:gd name="T46" fmla="*/ 36 w 83"/>
                    <a:gd name="T47" fmla="*/ 4 h 54"/>
                    <a:gd name="T48" fmla="*/ 48 w 83"/>
                    <a:gd name="T49" fmla="*/ 4 h 54"/>
                    <a:gd name="T50" fmla="*/ 58 w 83"/>
                    <a:gd name="T51" fmla="*/ 10 h 54"/>
                    <a:gd name="T52" fmla="*/ 42 w 83"/>
                    <a:gd name="T53" fmla="*/ 6 h 54"/>
                    <a:gd name="T54" fmla="*/ 41 w 83"/>
                    <a:gd name="T55" fmla="*/ 6 h 54"/>
                    <a:gd name="T56" fmla="*/ 41 w 83"/>
                    <a:gd name="T57" fmla="*/ 13 h 54"/>
                    <a:gd name="T58" fmla="*/ 32 w 83"/>
                    <a:gd name="T59" fmla="*/ 5 h 54"/>
                    <a:gd name="T60" fmla="*/ 37 w 83"/>
                    <a:gd name="T61" fmla="*/ 5 h 54"/>
                    <a:gd name="T62" fmla="*/ 34 w 83"/>
                    <a:gd name="T63" fmla="*/ 42 h 54"/>
                    <a:gd name="T64" fmla="*/ 33 w 83"/>
                    <a:gd name="T65" fmla="*/ 42 h 54"/>
                    <a:gd name="T66" fmla="*/ 33 w 83"/>
                    <a:gd name="T67" fmla="*/ 50 h 54"/>
                    <a:gd name="T68" fmla="*/ 48 w 83"/>
                    <a:gd name="T69" fmla="*/ 50 h 54"/>
                    <a:gd name="T70" fmla="*/ 46 w 83"/>
                    <a:gd name="T71" fmla="*/ 49 h 54"/>
                    <a:gd name="T72" fmla="*/ 41 w 83"/>
                    <a:gd name="T73" fmla="*/ 48 h 54"/>
                    <a:gd name="T74" fmla="*/ 29 w 83"/>
                    <a:gd name="T75" fmla="*/ 20 h 54"/>
                    <a:gd name="T76" fmla="*/ 51 w 83"/>
                    <a:gd name="T77" fmla="*/ 13 h 54"/>
                    <a:gd name="T78" fmla="*/ 58 w 83"/>
                    <a:gd name="T79" fmla="*/ 11 h 54"/>
                    <a:gd name="T80" fmla="*/ 53 w 83"/>
                    <a:gd name="T81" fmla="*/ 21 h 54"/>
                    <a:gd name="T82" fmla="*/ 41 w 83"/>
                    <a:gd name="T83" fmla="*/ 21 h 54"/>
                    <a:gd name="T84" fmla="*/ 14 w 83"/>
                    <a:gd name="T85" fmla="*/ 26 h 54"/>
                    <a:gd name="T86" fmla="*/ 54 w 83"/>
                    <a:gd name="T87" fmla="*/ 22 h 54"/>
                    <a:gd name="T88" fmla="*/ 41 w 83"/>
                    <a:gd name="T89" fmla="*/ 22 h 54"/>
                    <a:gd name="T90" fmla="*/ 42 w 83"/>
                    <a:gd name="T91" fmla="*/ 27 h 54"/>
                    <a:gd name="T92" fmla="*/ 53 w 83"/>
                    <a:gd name="T93" fmla="*/ 27 h 54"/>
                    <a:gd name="T94" fmla="*/ 30 w 83"/>
                    <a:gd name="T95" fmla="*/ 31 h 54"/>
                    <a:gd name="T96" fmla="*/ 14 w 83"/>
                    <a:gd name="T97" fmla="*/ 31 h 54"/>
                    <a:gd name="T98" fmla="*/ 28 w 83"/>
                    <a:gd name="T99" fmla="*/ 27 h 54"/>
                    <a:gd name="T100" fmla="*/ 66 w 83"/>
                    <a:gd name="T101" fmla="*/ 34 h 54"/>
                    <a:gd name="T102" fmla="*/ 30 w 83"/>
                    <a:gd name="T103" fmla="*/ 42 h 54"/>
                    <a:gd name="T104" fmla="*/ 53 w 83"/>
                    <a:gd name="T105" fmla="*/ 33 h 54"/>
                    <a:gd name="T106" fmla="*/ 41 w 83"/>
                    <a:gd name="T107" fmla="*/ 32 h 54"/>
                    <a:gd name="T108" fmla="*/ 40 w 83"/>
                    <a:gd name="T109" fmla="*/ 32 h 54"/>
                    <a:gd name="T110" fmla="*/ 40 w 83"/>
                    <a:gd name="T111" fmla="*/ 32 h 54"/>
                    <a:gd name="T112" fmla="*/ 41 w 83"/>
                    <a:gd name="T113" fmla="*/ 2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54">
                      <a:moveTo>
                        <a:pt x="41" y="0"/>
                      </a:moveTo>
                      <a:cubicBezTo>
                        <a:pt x="41" y="0"/>
                        <a:pt x="41" y="0"/>
                        <a:pt x="41" y="0"/>
                      </a:cubicBezTo>
                      <a:cubicBezTo>
                        <a:pt x="53" y="0"/>
                        <a:pt x="63" y="3"/>
                        <a:pt x="70" y="8"/>
                      </a:cubicBezTo>
                      <a:cubicBezTo>
                        <a:pt x="78" y="13"/>
                        <a:pt x="83" y="20"/>
                        <a:pt x="83" y="27"/>
                      </a:cubicBezTo>
                      <a:cubicBezTo>
                        <a:pt x="83" y="27"/>
                        <a:pt x="83" y="27"/>
                        <a:pt x="83" y="27"/>
                      </a:cubicBezTo>
                      <a:cubicBezTo>
                        <a:pt x="83" y="27"/>
                        <a:pt x="83" y="27"/>
                        <a:pt x="83" y="27"/>
                      </a:cubicBezTo>
                      <a:cubicBezTo>
                        <a:pt x="83" y="35"/>
                        <a:pt x="78" y="41"/>
                        <a:pt x="70" y="46"/>
                      </a:cubicBezTo>
                      <a:cubicBezTo>
                        <a:pt x="65" y="50"/>
                        <a:pt x="58" y="52"/>
                        <a:pt x="51" y="54"/>
                      </a:cubicBezTo>
                      <a:cubicBezTo>
                        <a:pt x="50" y="54"/>
                        <a:pt x="50" y="54"/>
                        <a:pt x="50" y="54"/>
                      </a:cubicBezTo>
                      <a:cubicBezTo>
                        <a:pt x="49" y="54"/>
                        <a:pt x="46" y="54"/>
                        <a:pt x="44" y="54"/>
                      </a:cubicBezTo>
                      <a:cubicBezTo>
                        <a:pt x="43" y="54"/>
                        <a:pt x="42" y="54"/>
                        <a:pt x="41" y="54"/>
                      </a:cubicBezTo>
                      <a:cubicBezTo>
                        <a:pt x="30" y="54"/>
                        <a:pt x="20" y="51"/>
                        <a:pt x="12" y="46"/>
                      </a:cubicBezTo>
                      <a:cubicBezTo>
                        <a:pt x="5" y="41"/>
                        <a:pt x="0" y="35"/>
                        <a:pt x="0" y="27"/>
                      </a:cubicBezTo>
                      <a:cubicBezTo>
                        <a:pt x="0" y="27"/>
                        <a:pt x="0" y="27"/>
                        <a:pt x="0" y="27"/>
                      </a:cubicBezTo>
                      <a:cubicBezTo>
                        <a:pt x="0" y="20"/>
                        <a:pt x="5" y="13"/>
                        <a:pt x="12" y="8"/>
                      </a:cubicBezTo>
                      <a:cubicBezTo>
                        <a:pt x="20" y="3"/>
                        <a:pt x="30" y="0"/>
                        <a:pt x="41" y="0"/>
                      </a:cubicBezTo>
                      <a:moveTo>
                        <a:pt x="69" y="9"/>
                      </a:moveTo>
                      <a:cubicBezTo>
                        <a:pt x="68" y="8"/>
                        <a:pt x="67" y="7"/>
                        <a:pt x="65" y="7"/>
                      </a:cubicBezTo>
                      <a:cubicBezTo>
                        <a:pt x="64" y="8"/>
                        <a:pt x="62" y="10"/>
                        <a:pt x="60" y="11"/>
                      </a:cubicBezTo>
                      <a:cubicBezTo>
                        <a:pt x="63" y="13"/>
                        <a:pt x="66" y="16"/>
                        <a:pt x="67" y="19"/>
                      </a:cubicBezTo>
                      <a:cubicBezTo>
                        <a:pt x="67" y="19"/>
                        <a:pt x="67" y="19"/>
                        <a:pt x="67" y="19"/>
                      </a:cubicBezTo>
                      <a:cubicBezTo>
                        <a:pt x="71" y="18"/>
                        <a:pt x="74" y="18"/>
                        <a:pt x="77" y="17"/>
                      </a:cubicBezTo>
                      <a:cubicBezTo>
                        <a:pt x="75" y="14"/>
                        <a:pt x="72" y="11"/>
                        <a:pt x="69" y="9"/>
                      </a:cubicBezTo>
                      <a:moveTo>
                        <a:pt x="65" y="6"/>
                      </a:moveTo>
                      <a:cubicBezTo>
                        <a:pt x="61" y="4"/>
                        <a:pt x="56" y="3"/>
                        <a:pt x="51" y="2"/>
                      </a:cubicBezTo>
                      <a:cubicBezTo>
                        <a:pt x="51" y="2"/>
                        <a:pt x="51" y="2"/>
                        <a:pt x="51" y="2"/>
                      </a:cubicBezTo>
                      <a:cubicBezTo>
                        <a:pt x="50" y="3"/>
                        <a:pt x="50" y="3"/>
                        <a:pt x="50" y="3"/>
                      </a:cubicBezTo>
                      <a:cubicBezTo>
                        <a:pt x="49" y="4"/>
                        <a:pt x="49" y="4"/>
                        <a:pt x="49" y="4"/>
                      </a:cubicBezTo>
                      <a:cubicBezTo>
                        <a:pt x="50" y="4"/>
                        <a:pt x="50" y="4"/>
                        <a:pt x="50" y="4"/>
                      </a:cubicBezTo>
                      <a:cubicBezTo>
                        <a:pt x="53" y="6"/>
                        <a:pt x="57" y="8"/>
                        <a:pt x="59" y="10"/>
                      </a:cubicBezTo>
                      <a:cubicBezTo>
                        <a:pt x="59" y="10"/>
                        <a:pt x="59" y="10"/>
                        <a:pt x="59" y="10"/>
                      </a:cubicBezTo>
                      <a:cubicBezTo>
                        <a:pt x="62" y="9"/>
                        <a:pt x="64" y="8"/>
                        <a:pt x="65" y="6"/>
                      </a:cubicBezTo>
                      <a:moveTo>
                        <a:pt x="81" y="27"/>
                      </a:moveTo>
                      <a:cubicBezTo>
                        <a:pt x="81" y="23"/>
                        <a:pt x="79" y="20"/>
                        <a:pt x="78" y="17"/>
                      </a:cubicBezTo>
                      <a:cubicBezTo>
                        <a:pt x="75" y="18"/>
                        <a:pt x="71" y="19"/>
                        <a:pt x="68" y="20"/>
                      </a:cubicBezTo>
                      <a:cubicBezTo>
                        <a:pt x="69" y="22"/>
                        <a:pt x="69" y="24"/>
                        <a:pt x="69" y="27"/>
                      </a:cubicBezTo>
                      <a:lnTo>
                        <a:pt x="81" y="27"/>
                      </a:lnTo>
                      <a:close/>
                      <a:moveTo>
                        <a:pt x="69" y="45"/>
                      </a:moveTo>
                      <a:cubicBezTo>
                        <a:pt x="72" y="43"/>
                        <a:pt x="74" y="41"/>
                        <a:pt x="76" y="39"/>
                      </a:cubicBezTo>
                      <a:cubicBezTo>
                        <a:pt x="73" y="37"/>
                        <a:pt x="70" y="36"/>
                        <a:pt x="67" y="35"/>
                      </a:cubicBezTo>
                      <a:cubicBezTo>
                        <a:pt x="65" y="38"/>
                        <a:pt x="63" y="41"/>
                        <a:pt x="59" y="44"/>
                      </a:cubicBezTo>
                      <a:cubicBezTo>
                        <a:pt x="61" y="45"/>
                        <a:pt x="63" y="46"/>
                        <a:pt x="65" y="47"/>
                      </a:cubicBezTo>
                      <a:cubicBezTo>
                        <a:pt x="65" y="48"/>
                        <a:pt x="65" y="48"/>
                        <a:pt x="65" y="48"/>
                      </a:cubicBezTo>
                      <a:cubicBezTo>
                        <a:pt x="66" y="47"/>
                        <a:pt x="68" y="46"/>
                        <a:pt x="69" y="45"/>
                      </a:cubicBezTo>
                      <a:moveTo>
                        <a:pt x="77" y="38"/>
                      </a:moveTo>
                      <a:cubicBezTo>
                        <a:pt x="79" y="35"/>
                        <a:pt x="80" y="31"/>
                        <a:pt x="81" y="28"/>
                      </a:cubicBezTo>
                      <a:cubicBezTo>
                        <a:pt x="69" y="27"/>
                        <a:pt x="69" y="27"/>
                        <a:pt x="69" y="27"/>
                      </a:cubicBezTo>
                      <a:cubicBezTo>
                        <a:pt x="69" y="30"/>
                        <a:pt x="69" y="32"/>
                        <a:pt x="67" y="35"/>
                      </a:cubicBezTo>
                      <a:cubicBezTo>
                        <a:pt x="71" y="36"/>
                        <a:pt x="74" y="37"/>
                        <a:pt x="77" y="38"/>
                      </a:cubicBezTo>
                      <a:moveTo>
                        <a:pt x="44" y="53"/>
                      </a:moveTo>
                      <a:cubicBezTo>
                        <a:pt x="46" y="53"/>
                        <a:pt x="48" y="52"/>
                        <a:pt x="49" y="52"/>
                      </a:cubicBezTo>
                      <a:cubicBezTo>
                        <a:pt x="48" y="51"/>
                        <a:pt x="47" y="50"/>
                        <a:pt x="46" y="49"/>
                      </a:cubicBezTo>
                      <a:cubicBezTo>
                        <a:pt x="44" y="49"/>
                        <a:pt x="43" y="49"/>
                        <a:pt x="40" y="49"/>
                      </a:cubicBezTo>
                      <a:cubicBezTo>
                        <a:pt x="39" y="49"/>
                        <a:pt x="37" y="49"/>
                        <a:pt x="36" y="49"/>
                      </a:cubicBezTo>
                      <a:cubicBezTo>
                        <a:pt x="35" y="50"/>
                        <a:pt x="35" y="50"/>
                        <a:pt x="35" y="50"/>
                      </a:cubicBezTo>
                      <a:cubicBezTo>
                        <a:pt x="34" y="50"/>
                        <a:pt x="33" y="51"/>
                        <a:pt x="32" y="52"/>
                      </a:cubicBezTo>
                      <a:cubicBezTo>
                        <a:pt x="32" y="52"/>
                        <a:pt x="32" y="52"/>
                        <a:pt x="32" y="52"/>
                      </a:cubicBezTo>
                      <a:cubicBezTo>
                        <a:pt x="32" y="52"/>
                        <a:pt x="32" y="52"/>
                        <a:pt x="32" y="52"/>
                      </a:cubicBezTo>
                      <a:cubicBezTo>
                        <a:pt x="32" y="52"/>
                        <a:pt x="33" y="52"/>
                        <a:pt x="34" y="52"/>
                      </a:cubicBezTo>
                      <a:cubicBezTo>
                        <a:pt x="34" y="52"/>
                        <a:pt x="35" y="52"/>
                        <a:pt x="36" y="52"/>
                      </a:cubicBezTo>
                      <a:cubicBezTo>
                        <a:pt x="39" y="53"/>
                        <a:pt x="41" y="53"/>
                        <a:pt x="44" y="53"/>
                      </a:cubicBezTo>
                      <a:moveTo>
                        <a:pt x="50" y="52"/>
                      </a:moveTo>
                      <a:cubicBezTo>
                        <a:pt x="55" y="51"/>
                        <a:pt x="60" y="50"/>
                        <a:pt x="64" y="48"/>
                      </a:cubicBezTo>
                      <a:cubicBezTo>
                        <a:pt x="62" y="47"/>
                        <a:pt x="60" y="45"/>
                        <a:pt x="58" y="45"/>
                      </a:cubicBezTo>
                      <a:cubicBezTo>
                        <a:pt x="56" y="47"/>
                        <a:pt x="53" y="49"/>
                        <a:pt x="49" y="50"/>
                      </a:cubicBezTo>
                      <a:cubicBezTo>
                        <a:pt x="49" y="51"/>
                        <a:pt x="49" y="51"/>
                        <a:pt x="49" y="51"/>
                      </a:cubicBezTo>
                      <a:cubicBezTo>
                        <a:pt x="49" y="51"/>
                        <a:pt x="50" y="51"/>
                        <a:pt x="50" y="52"/>
                      </a:cubicBezTo>
                      <a:cubicBezTo>
                        <a:pt x="50" y="52"/>
                        <a:pt x="50" y="52"/>
                        <a:pt x="50" y="52"/>
                      </a:cubicBezTo>
                      <a:moveTo>
                        <a:pt x="13" y="45"/>
                      </a:moveTo>
                      <a:cubicBezTo>
                        <a:pt x="14" y="46"/>
                        <a:pt x="16" y="46"/>
                        <a:pt x="17" y="47"/>
                      </a:cubicBezTo>
                      <a:cubicBezTo>
                        <a:pt x="19" y="46"/>
                        <a:pt x="21" y="45"/>
                        <a:pt x="23" y="44"/>
                      </a:cubicBezTo>
                      <a:cubicBezTo>
                        <a:pt x="23" y="44"/>
                        <a:pt x="23" y="44"/>
                        <a:pt x="23" y="44"/>
                      </a:cubicBezTo>
                      <a:cubicBezTo>
                        <a:pt x="19" y="42"/>
                        <a:pt x="16" y="38"/>
                        <a:pt x="14" y="34"/>
                      </a:cubicBezTo>
                      <a:cubicBezTo>
                        <a:pt x="14" y="34"/>
                        <a:pt x="14" y="34"/>
                        <a:pt x="14" y="34"/>
                      </a:cubicBezTo>
                      <a:cubicBezTo>
                        <a:pt x="10" y="35"/>
                        <a:pt x="8" y="36"/>
                        <a:pt x="5" y="37"/>
                      </a:cubicBezTo>
                      <a:cubicBezTo>
                        <a:pt x="7" y="40"/>
                        <a:pt x="10" y="43"/>
                        <a:pt x="13" y="45"/>
                      </a:cubicBezTo>
                      <a:moveTo>
                        <a:pt x="18" y="48"/>
                      </a:moveTo>
                      <a:cubicBezTo>
                        <a:pt x="22" y="49"/>
                        <a:pt x="26" y="51"/>
                        <a:pt x="31" y="52"/>
                      </a:cubicBezTo>
                      <a:cubicBezTo>
                        <a:pt x="31" y="51"/>
                        <a:pt x="31" y="51"/>
                        <a:pt x="31" y="51"/>
                      </a:cubicBezTo>
                      <a:cubicBezTo>
                        <a:pt x="32" y="51"/>
                        <a:pt x="32" y="50"/>
                        <a:pt x="33" y="50"/>
                      </a:cubicBezTo>
                      <a:cubicBezTo>
                        <a:pt x="31" y="49"/>
                        <a:pt x="30" y="48"/>
                        <a:pt x="29" y="48"/>
                      </a:cubicBezTo>
                      <a:cubicBezTo>
                        <a:pt x="27" y="47"/>
                        <a:pt x="25" y="46"/>
                        <a:pt x="24" y="44"/>
                      </a:cubicBezTo>
                      <a:cubicBezTo>
                        <a:pt x="23" y="45"/>
                        <a:pt x="23" y="45"/>
                        <a:pt x="23" y="45"/>
                      </a:cubicBezTo>
                      <a:cubicBezTo>
                        <a:pt x="21" y="46"/>
                        <a:pt x="19" y="46"/>
                        <a:pt x="18" y="48"/>
                      </a:cubicBezTo>
                      <a:moveTo>
                        <a:pt x="2" y="27"/>
                      </a:moveTo>
                      <a:cubicBezTo>
                        <a:pt x="2" y="30"/>
                        <a:pt x="3" y="33"/>
                        <a:pt x="4" y="36"/>
                      </a:cubicBezTo>
                      <a:cubicBezTo>
                        <a:pt x="7" y="35"/>
                        <a:pt x="10" y="34"/>
                        <a:pt x="13" y="33"/>
                      </a:cubicBezTo>
                      <a:cubicBezTo>
                        <a:pt x="14" y="33"/>
                        <a:pt x="14" y="33"/>
                        <a:pt x="14" y="33"/>
                      </a:cubicBezTo>
                      <a:cubicBezTo>
                        <a:pt x="14" y="33"/>
                        <a:pt x="14" y="32"/>
                        <a:pt x="14" y="31"/>
                      </a:cubicBezTo>
                      <a:cubicBezTo>
                        <a:pt x="13" y="30"/>
                        <a:pt x="13" y="28"/>
                        <a:pt x="13" y="27"/>
                      </a:cubicBezTo>
                      <a:cubicBezTo>
                        <a:pt x="2" y="27"/>
                        <a:pt x="2" y="27"/>
                        <a:pt x="2" y="27"/>
                      </a:cubicBezTo>
                      <a:close/>
                      <a:moveTo>
                        <a:pt x="13" y="9"/>
                      </a:moveTo>
                      <a:cubicBezTo>
                        <a:pt x="11" y="11"/>
                        <a:pt x="9" y="13"/>
                        <a:pt x="7" y="15"/>
                      </a:cubicBezTo>
                      <a:cubicBezTo>
                        <a:pt x="9" y="16"/>
                        <a:pt x="12" y="17"/>
                        <a:pt x="15" y="18"/>
                      </a:cubicBezTo>
                      <a:cubicBezTo>
                        <a:pt x="15" y="18"/>
                        <a:pt x="15" y="18"/>
                        <a:pt x="15" y="18"/>
                      </a:cubicBezTo>
                      <a:cubicBezTo>
                        <a:pt x="15" y="17"/>
                        <a:pt x="15" y="17"/>
                        <a:pt x="15" y="17"/>
                      </a:cubicBezTo>
                      <a:cubicBezTo>
                        <a:pt x="17" y="14"/>
                        <a:pt x="20" y="12"/>
                        <a:pt x="23" y="10"/>
                      </a:cubicBezTo>
                      <a:cubicBezTo>
                        <a:pt x="22" y="9"/>
                        <a:pt x="22" y="9"/>
                        <a:pt x="22" y="9"/>
                      </a:cubicBezTo>
                      <a:cubicBezTo>
                        <a:pt x="21" y="8"/>
                        <a:pt x="20" y="7"/>
                        <a:pt x="19" y="6"/>
                      </a:cubicBezTo>
                      <a:cubicBezTo>
                        <a:pt x="17" y="7"/>
                        <a:pt x="15" y="8"/>
                        <a:pt x="13" y="9"/>
                      </a:cubicBezTo>
                      <a:moveTo>
                        <a:pt x="6" y="15"/>
                      </a:moveTo>
                      <a:cubicBezTo>
                        <a:pt x="4" y="19"/>
                        <a:pt x="2" y="22"/>
                        <a:pt x="2" y="26"/>
                      </a:cubicBezTo>
                      <a:cubicBezTo>
                        <a:pt x="13" y="26"/>
                        <a:pt x="13" y="26"/>
                        <a:pt x="13" y="26"/>
                      </a:cubicBezTo>
                      <a:cubicBezTo>
                        <a:pt x="13" y="25"/>
                        <a:pt x="13" y="25"/>
                        <a:pt x="13" y="24"/>
                      </a:cubicBezTo>
                      <a:cubicBezTo>
                        <a:pt x="13" y="22"/>
                        <a:pt x="14" y="20"/>
                        <a:pt x="15" y="18"/>
                      </a:cubicBezTo>
                      <a:cubicBezTo>
                        <a:pt x="15" y="18"/>
                        <a:pt x="15" y="18"/>
                        <a:pt x="15" y="18"/>
                      </a:cubicBezTo>
                      <a:cubicBezTo>
                        <a:pt x="12" y="17"/>
                        <a:pt x="9" y="16"/>
                        <a:pt x="6" y="15"/>
                      </a:cubicBezTo>
                      <a:moveTo>
                        <a:pt x="32" y="2"/>
                      </a:moveTo>
                      <a:cubicBezTo>
                        <a:pt x="28" y="3"/>
                        <a:pt x="23" y="4"/>
                        <a:pt x="19" y="6"/>
                      </a:cubicBezTo>
                      <a:cubicBezTo>
                        <a:pt x="20" y="7"/>
                        <a:pt x="21" y="8"/>
                        <a:pt x="23" y="8"/>
                      </a:cubicBezTo>
                      <a:cubicBezTo>
                        <a:pt x="23" y="9"/>
                        <a:pt x="23" y="9"/>
                        <a:pt x="24" y="9"/>
                      </a:cubicBezTo>
                      <a:cubicBezTo>
                        <a:pt x="26" y="7"/>
                        <a:pt x="29" y="6"/>
                        <a:pt x="31" y="4"/>
                      </a:cubicBezTo>
                      <a:cubicBezTo>
                        <a:pt x="32" y="4"/>
                        <a:pt x="33" y="4"/>
                        <a:pt x="33" y="3"/>
                      </a:cubicBezTo>
                      <a:cubicBezTo>
                        <a:pt x="33" y="3"/>
                        <a:pt x="33" y="2"/>
                        <a:pt x="32" y="2"/>
                      </a:cubicBezTo>
                      <a:moveTo>
                        <a:pt x="50" y="3"/>
                      </a:moveTo>
                      <a:cubicBezTo>
                        <a:pt x="50" y="2"/>
                        <a:pt x="50" y="2"/>
                        <a:pt x="50" y="2"/>
                      </a:cubicBezTo>
                      <a:cubicBezTo>
                        <a:pt x="47" y="2"/>
                        <a:pt x="42" y="1"/>
                        <a:pt x="37" y="2"/>
                      </a:cubicBezTo>
                      <a:cubicBezTo>
                        <a:pt x="36" y="2"/>
                        <a:pt x="36" y="2"/>
                        <a:pt x="35" y="2"/>
                      </a:cubicBezTo>
                      <a:cubicBezTo>
                        <a:pt x="34" y="2"/>
                        <a:pt x="34" y="2"/>
                        <a:pt x="33" y="2"/>
                      </a:cubicBezTo>
                      <a:cubicBezTo>
                        <a:pt x="34" y="3"/>
                        <a:pt x="35" y="3"/>
                        <a:pt x="36" y="4"/>
                      </a:cubicBezTo>
                      <a:cubicBezTo>
                        <a:pt x="37" y="4"/>
                        <a:pt x="37" y="4"/>
                        <a:pt x="37" y="4"/>
                      </a:cubicBezTo>
                      <a:cubicBezTo>
                        <a:pt x="39" y="5"/>
                        <a:pt x="40" y="5"/>
                        <a:pt x="42" y="5"/>
                      </a:cubicBezTo>
                      <a:cubicBezTo>
                        <a:pt x="44" y="5"/>
                        <a:pt x="47" y="4"/>
                        <a:pt x="49" y="3"/>
                      </a:cubicBezTo>
                      <a:cubicBezTo>
                        <a:pt x="50" y="3"/>
                        <a:pt x="50" y="3"/>
                        <a:pt x="50" y="3"/>
                      </a:cubicBezTo>
                      <a:moveTo>
                        <a:pt x="48" y="4"/>
                      </a:moveTo>
                      <a:cubicBezTo>
                        <a:pt x="48" y="4"/>
                        <a:pt x="47" y="5"/>
                        <a:pt x="46" y="5"/>
                      </a:cubicBezTo>
                      <a:cubicBezTo>
                        <a:pt x="48" y="7"/>
                        <a:pt x="49" y="10"/>
                        <a:pt x="50" y="12"/>
                      </a:cubicBezTo>
                      <a:cubicBezTo>
                        <a:pt x="52" y="12"/>
                        <a:pt x="54" y="11"/>
                        <a:pt x="56" y="11"/>
                      </a:cubicBezTo>
                      <a:cubicBezTo>
                        <a:pt x="57" y="11"/>
                        <a:pt x="57" y="11"/>
                        <a:pt x="58" y="11"/>
                      </a:cubicBezTo>
                      <a:cubicBezTo>
                        <a:pt x="58" y="10"/>
                        <a:pt x="58" y="10"/>
                        <a:pt x="58" y="10"/>
                      </a:cubicBezTo>
                      <a:cubicBezTo>
                        <a:pt x="56" y="8"/>
                        <a:pt x="53" y="6"/>
                        <a:pt x="49" y="5"/>
                      </a:cubicBezTo>
                      <a:cubicBezTo>
                        <a:pt x="49" y="4"/>
                        <a:pt x="49" y="4"/>
                        <a:pt x="49" y="4"/>
                      </a:cubicBezTo>
                      <a:lnTo>
                        <a:pt x="48" y="4"/>
                      </a:lnTo>
                      <a:close/>
                      <a:moveTo>
                        <a:pt x="45" y="5"/>
                      </a:moveTo>
                      <a:cubicBezTo>
                        <a:pt x="44" y="6"/>
                        <a:pt x="43" y="6"/>
                        <a:pt x="42" y="6"/>
                      </a:cubicBezTo>
                      <a:cubicBezTo>
                        <a:pt x="42" y="6"/>
                        <a:pt x="42" y="6"/>
                        <a:pt x="42" y="6"/>
                      </a:cubicBezTo>
                      <a:cubicBezTo>
                        <a:pt x="42" y="8"/>
                        <a:pt x="41" y="10"/>
                        <a:pt x="41" y="13"/>
                      </a:cubicBezTo>
                      <a:cubicBezTo>
                        <a:pt x="44" y="13"/>
                        <a:pt x="47" y="12"/>
                        <a:pt x="49" y="12"/>
                      </a:cubicBezTo>
                      <a:cubicBezTo>
                        <a:pt x="48" y="10"/>
                        <a:pt x="47" y="8"/>
                        <a:pt x="45" y="5"/>
                      </a:cubicBezTo>
                      <a:moveTo>
                        <a:pt x="41" y="6"/>
                      </a:moveTo>
                      <a:cubicBezTo>
                        <a:pt x="40" y="6"/>
                        <a:pt x="39" y="5"/>
                        <a:pt x="38" y="5"/>
                      </a:cubicBezTo>
                      <a:cubicBezTo>
                        <a:pt x="37" y="5"/>
                        <a:pt x="37" y="5"/>
                        <a:pt x="37" y="5"/>
                      </a:cubicBezTo>
                      <a:cubicBezTo>
                        <a:pt x="37" y="6"/>
                        <a:pt x="37" y="6"/>
                        <a:pt x="37" y="6"/>
                      </a:cubicBezTo>
                      <a:cubicBezTo>
                        <a:pt x="36" y="8"/>
                        <a:pt x="34" y="10"/>
                        <a:pt x="33" y="12"/>
                      </a:cubicBezTo>
                      <a:cubicBezTo>
                        <a:pt x="36" y="12"/>
                        <a:pt x="38" y="12"/>
                        <a:pt x="41" y="13"/>
                      </a:cubicBezTo>
                      <a:cubicBezTo>
                        <a:pt x="41" y="10"/>
                        <a:pt x="41" y="8"/>
                        <a:pt x="41" y="6"/>
                      </a:cubicBezTo>
                      <a:moveTo>
                        <a:pt x="37" y="5"/>
                      </a:moveTo>
                      <a:cubicBezTo>
                        <a:pt x="36" y="5"/>
                        <a:pt x="36" y="5"/>
                        <a:pt x="36" y="5"/>
                      </a:cubicBezTo>
                      <a:cubicBezTo>
                        <a:pt x="35" y="4"/>
                        <a:pt x="35" y="4"/>
                        <a:pt x="34" y="4"/>
                      </a:cubicBezTo>
                      <a:cubicBezTo>
                        <a:pt x="33" y="4"/>
                        <a:pt x="32" y="5"/>
                        <a:pt x="32" y="5"/>
                      </a:cubicBezTo>
                      <a:cubicBezTo>
                        <a:pt x="29" y="7"/>
                        <a:pt x="27" y="8"/>
                        <a:pt x="25" y="9"/>
                      </a:cubicBezTo>
                      <a:cubicBezTo>
                        <a:pt x="26" y="10"/>
                        <a:pt x="26" y="10"/>
                        <a:pt x="28" y="11"/>
                      </a:cubicBezTo>
                      <a:cubicBezTo>
                        <a:pt x="29" y="11"/>
                        <a:pt x="31" y="11"/>
                        <a:pt x="33" y="12"/>
                      </a:cubicBezTo>
                      <a:cubicBezTo>
                        <a:pt x="34" y="10"/>
                        <a:pt x="35" y="8"/>
                        <a:pt x="36" y="5"/>
                      </a:cubicBezTo>
                      <a:cubicBezTo>
                        <a:pt x="37" y="5"/>
                        <a:pt x="37" y="5"/>
                        <a:pt x="37" y="5"/>
                      </a:cubicBezTo>
                      <a:close/>
                      <a:moveTo>
                        <a:pt x="40" y="48"/>
                      </a:moveTo>
                      <a:cubicBezTo>
                        <a:pt x="40" y="48"/>
                        <a:pt x="40" y="48"/>
                        <a:pt x="40" y="48"/>
                      </a:cubicBezTo>
                      <a:cubicBezTo>
                        <a:pt x="41" y="48"/>
                        <a:pt x="41" y="48"/>
                        <a:pt x="41" y="48"/>
                      </a:cubicBezTo>
                      <a:cubicBezTo>
                        <a:pt x="41" y="41"/>
                        <a:pt x="41" y="41"/>
                        <a:pt x="41" y="41"/>
                      </a:cubicBezTo>
                      <a:cubicBezTo>
                        <a:pt x="38" y="41"/>
                        <a:pt x="36" y="42"/>
                        <a:pt x="34" y="42"/>
                      </a:cubicBezTo>
                      <a:cubicBezTo>
                        <a:pt x="35" y="44"/>
                        <a:pt x="36" y="46"/>
                        <a:pt x="37" y="48"/>
                      </a:cubicBezTo>
                      <a:cubicBezTo>
                        <a:pt x="38" y="48"/>
                        <a:pt x="39" y="48"/>
                        <a:pt x="40" y="48"/>
                      </a:cubicBezTo>
                      <a:moveTo>
                        <a:pt x="36" y="49"/>
                      </a:moveTo>
                      <a:cubicBezTo>
                        <a:pt x="36" y="48"/>
                        <a:pt x="36" y="48"/>
                        <a:pt x="36" y="48"/>
                      </a:cubicBezTo>
                      <a:cubicBezTo>
                        <a:pt x="35" y="46"/>
                        <a:pt x="34" y="44"/>
                        <a:pt x="33" y="42"/>
                      </a:cubicBezTo>
                      <a:cubicBezTo>
                        <a:pt x="32" y="42"/>
                        <a:pt x="31" y="42"/>
                        <a:pt x="30" y="43"/>
                      </a:cubicBezTo>
                      <a:cubicBezTo>
                        <a:pt x="28" y="43"/>
                        <a:pt x="26" y="44"/>
                        <a:pt x="25" y="44"/>
                      </a:cubicBezTo>
                      <a:cubicBezTo>
                        <a:pt x="26" y="45"/>
                        <a:pt x="28" y="46"/>
                        <a:pt x="29" y="47"/>
                      </a:cubicBezTo>
                      <a:cubicBezTo>
                        <a:pt x="31" y="48"/>
                        <a:pt x="32" y="49"/>
                        <a:pt x="33" y="50"/>
                      </a:cubicBezTo>
                      <a:cubicBezTo>
                        <a:pt x="33" y="50"/>
                        <a:pt x="33" y="50"/>
                        <a:pt x="33" y="50"/>
                      </a:cubicBezTo>
                      <a:cubicBezTo>
                        <a:pt x="34" y="49"/>
                        <a:pt x="34" y="49"/>
                        <a:pt x="35" y="49"/>
                      </a:cubicBezTo>
                      <a:cubicBezTo>
                        <a:pt x="35" y="49"/>
                        <a:pt x="36" y="49"/>
                        <a:pt x="36" y="49"/>
                      </a:cubicBezTo>
                      <a:moveTo>
                        <a:pt x="46" y="49"/>
                      </a:moveTo>
                      <a:cubicBezTo>
                        <a:pt x="47" y="49"/>
                        <a:pt x="47" y="50"/>
                        <a:pt x="48" y="50"/>
                      </a:cubicBezTo>
                      <a:cubicBezTo>
                        <a:pt x="48" y="50"/>
                        <a:pt x="48" y="50"/>
                        <a:pt x="48" y="50"/>
                      </a:cubicBezTo>
                      <a:cubicBezTo>
                        <a:pt x="48" y="50"/>
                        <a:pt x="48" y="50"/>
                        <a:pt x="48" y="50"/>
                      </a:cubicBezTo>
                      <a:cubicBezTo>
                        <a:pt x="49" y="50"/>
                        <a:pt x="49" y="50"/>
                        <a:pt x="49" y="50"/>
                      </a:cubicBezTo>
                      <a:cubicBezTo>
                        <a:pt x="52" y="48"/>
                        <a:pt x="55" y="46"/>
                        <a:pt x="58" y="44"/>
                      </a:cubicBezTo>
                      <a:cubicBezTo>
                        <a:pt x="55" y="43"/>
                        <a:pt x="53" y="43"/>
                        <a:pt x="50" y="42"/>
                      </a:cubicBezTo>
                      <a:cubicBezTo>
                        <a:pt x="49" y="44"/>
                        <a:pt x="48" y="46"/>
                        <a:pt x="46" y="49"/>
                      </a:cubicBezTo>
                      <a:moveTo>
                        <a:pt x="41" y="48"/>
                      </a:moveTo>
                      <a:cubicBezTo>
                        <a:pt x="43" y="48"/>
                        <a:pt x="44" y="48"/>
                        <a:pt x="45" y="49"/>
                      </a:cubicBezTo>
                      <a:cubicBezTo>
                        <a:pt x="47" y="46"/>
                        <a:pt x="48" y="44"/>
                        <a:pt x="49" y="42"/>
                      </a:cubicBezTo>
                      <a:cubicBezTo>
                        <a:pt x="47" y="42"/>
                        <a:pt x="44" y="41"/>
                        <a:pt x="41" y="41"/>
                      </a:cubicBezTo>
                      <a:lnTo>
                        <a:pt x="41" y="48"/>
                      </a:lnTo>
                      <a:close/>
                      <a:moveTo>
                        <a:pt x="27" y="11"/>
                      </a:moveTo>
                      <a:cubicBezTo>
                        <a:pt x="26" y="11"/>
                        <a:pt x="25" y="10"/>
                        <a:pt x="24" y="10"/>
                      </a:cubicBezTo>
                      <a:cubicBezTo>
                        <a:pt x="21" y="12"/>
                        <a:pt x="18" y="15"/>
                        <a:pt x="16" y="18"/>
                      </a:cubicBezTo>
                      <a:cubicBezTo>
                        <a:pt x="19" y="19"/>
                        <a:pt x="22" y="19"/>
                        <a:pt x="25" y="20"/>
                      </a:cubicBezTo>
                      <a:cubicBezTo>
                        <a:pt x="26" y="20"/>
                        <a:pt x="28" y="20"/>
                        <a:pt x="29" y="20"/>
                      </a:cubicBezTo>
                      <a:cubicBezTo>
                        <a:pt x="30" y="18"/>
                        <a:pt x="31" y="15"/>
                        <a:pt x="32" y="12"/>
                      </a:cubicBezTo>
                      <a:cubicBezTo>
                        <a:pt x="31" y="12"/>
                        <a:pt x="29" y="12"/>
                        <a:pt x="27" y="11"/>
                      </a:cubicBezTo>
                      <a:moveTo>
                        <a:pt x="56" y="12"/>
                      </a:moveTo>
                      <a:cubicBezTo>
                        <a:pt x="56" y="12"/>
                        <a:pt x="56" y="12"/>
                        <a:pt x="56" y="12"/>
                      </a:cubicBezTo>
                      <a:cubicBezTo>
                        <a:pt x="55" y="12"/>
                        <a:pt x="53" y="12"/>
                        <a:pt x="51" y="13"/>
                      </a:cubicBezTo>
                      <a:cubicBezTo>
                        <a:pt x="52" y="16"/>
                        <a:pt x="53" y="18"/>
                        <a:pt x="54" y="21"/>
                      </a:cubicBezTo>
                      <a:cubicBezTo>
                        <a:pt x="58" y="21"/>
                        <a:pt x="62" y="20"/>
                        <a:pt x="66" y="19"/>
                      </a:cubicBezTo>
                      <a:cubicBezTo>
                        <a:pt x="66" y="19"/>
                        <a:pt x="66" y="19"/>
                        <a:pt x="66" y="19"/>
                      </a:cubicBezTo>
                      <a:cubicBezTo>
                        <a:pt x="65" y="16"/>
                        <a:pt x="62" y="14"/>
                        <a:pt x="59" y="11"/>
                      </a:cubicBezTo>
                      <a:cubicBezTo>
                        <a:pt x="59" y="11"/>
                        <a:pt x="58" y="11"/>
                        <a:pt x="58" y="11"/>
                      </a:cubicBezTo>
                      <a:cubicBezTo>
                        <a:pt x="57" y="11"/>
                        <a:pt x="57" y="12"/>
                        <a:pt x="56" y="12"/>
                      </a:cubicBezTo>
                      <a:close/>
                      <a:moveTo>
                        <a:pt x="50" y="13"/>
                      </a:moveTo>
                      <a:cubicBezTo>
                        <a:pt x="47" y="13"/>
                        <a:pt x="44" y="13"/>
                        <a:pt x="41" y="13"/>
                      </a:cubicBezTo>
                      <a:cubicBezTo>
                        <a:pt x="41" y="16"/>
                        <a:pt x="41" y="19"/>
                        <a:pt x="41" y="21"/>
                      </a:cubicBezTo>
                      <a:cubicBezTo>
                        <a:pt x="45" y="21"/>
                        <a:pt x="49" y="21"/>
                        <a:pt x="53" y="21"/>
                      </a:cubicBezTo>
                      <a:cubicBezTo>
                        <a:pt x="52" y="18"/>
                        <a:pt x="51" y="16"/>
                        <a:pt x="50" y="13"/>
                      </a:cubicBezTo>
                      <a:moveTo>
                        <a:pt x="41" y="13"/>
                      </a:moveTo>
                      <a:cubicBezTo>
                        <a:pt x="38" y="13"/>
                        <a:pt x="36" y="13"/>
                        <a:pt x="33" y="13"/>
                      </a:cubicBezTo>
                      <a:cubicBezTo>
                        <a:pt x="32" y="15"/>
                        <a:pt x="31" y="18"/>
                        <a:pt x="30" y="20"/>
                      </a:cubicBezTo>
                      <a:cubicBezTo>
                        <a:pt x="33" y="21"/>
                        <a:pt x="37" y="21"/>
                        <a:pt x="41" y="21"/>
                      </a:cubicBezTo>
                      <a:cubicBezTo>
                        <a:pt x="41" y="19"/>
                        <a:pt x="41" y="16"/>
                        <a:pt x="41" y="13"/>
                      </a:cubicBezTo>
                      <a:moveTo>
                        <a:pt x="25" y="20"/>
                      </a:moveTo>
                      <a:cubicBezTo>
                        <a:pt x="22" y="20"/>
                        <a:pt x="19" y="19"/>
                        <a:pt x="16" y="19"/>
                      </a:cubicBezTo>
                      <a:cubicBezTo>
                        <a:pt x="15" y="21"/>
                        <a:pt x="14" y="22"/>
                        <a:pt x="14" y="24"/>
                      </a:cubicBezTo>
                      <a:cubicBezTo>
                        <a:pt x="14" y="25"/>
                        <a:pt x="14" y="25"/>
                        <a:pt x="14" y="26"/>
                      </a:cubicBezTo>
                      <a:cubicBezTo>
                        <a:pt x="28" y="26"/>
                        <a:pt x="28" y="26"/>
                        <a:pt x="28" y="26"/>
                      </a:cubicBezTo>
                      <a:cubicBezTo>
                        <a:pt x="28" y="24"/>
                        <a:pt x="29" y="23"/>
                        <a:pt x="29" y="21"/>
                      </a:cubicBezTo>
                      <a:cubicBezTo>
                        <a:pt x="28" y="21"/>
                        <a:pt x="26" y="21"/>
                        <a:pt x="25" y="20"/>
                      </a:cubicBezTo>
                      <a:moveTo>
                        <a:pt x="67" y="20"/>
                      </a:moveTo>
                      <a:cubicBezTo>
                        <a:pt x="63" y="21"/>
                        <a:pt x="58" y="21"/>
                        <a:pt x="54" y="22"/>
                      </a:cubicBezTo>
                      <a:cubicBezTo>
                        <a:pt x="54" y="23"/>
                        <a:pt x="54" y="25"/>
                        <a:pt x="54" y="26"/>
                      </a:cubicBezTo>
                      <a:cubicBezTo>
                        <a:pt x="69" y="27"/>
                        <a:pt x="69" y="27"/>
                        <a:pt x="69" y="27"/>
                      </a:cubicBezTo>
                      <a:cubicBezTo>
                        <a:pt x="69" y="24"/>
                        <a:pt x="68" y="22"/>
                        <a:pt x="67" y="20"/>
                      </a:cubicBezTo>
                      <a:moveTo>
                        <a:pt x="53" y="22"/>
                      </a:moveTo>
                      <a:cubicBezTo>
                        <a:pt x="49" y="22"/>
                        <a:pt x="45" y="22"/>
                        <a:pt x="41" y="22"/>
                      </a:cubicBezTo>
                      <a:cubicBezTo>
                        <a:pt x="41" y="23"/>
                        <a:pt x="41" y="25"/>
                        <a:pt x="41" y="26"/>
                      </a:cubicBezTo>
                      <a:cubicBezTo>
                        <a:pt x="42" y="26"/>
                        <a:pt x="42" y="26"/>
                        <a:pt x="42" y="26"/>
                      </a:cubicBezTo>
                      <a:cubicBezTo>
                        <a:pt x="53" y="26"/>
                        <a:pt x="53" y="26"/>
                        <a:pt x="53" y="26"/>
                      </a:cubicBezTo>
                      <a:cubicBezTo>
                        <a:pt x="53" y="25"/>
                        <a:pt x="53" y="23"/>
                        <a:pt x="53" y="22"/>
                      </a:cubicBezTo>
                      <a:moveTo>
                        <a:pt x="42" y="27"/>
                      </a:moveTo>
                      <a:cubicBezTo>
                        <a:pt x="41" y="27"/>
                        <a:pt x="41" y="27"/>
                        <a:pt x="41" y="27"/>
                      </a:cubicBezTo>
                      <a:cubicBezTo>
                        <a:pt x="41" y="31"/>
                        <a:pt x="41" y="31"/>
                        <a:pt x="41" y="31"/>
                      </a:cubicBezTo>
                      <a:cubicBezTo>
                        <a:pt x="45" y="31"/>
                        <a:pt x="49" y="31"/>
                        <a:pt x="53" y="32"/>
                      </a:cubicBezTo>
                      <a:cubicBezTo>
                        <a:pt x="53" y="30"/>
                        <a:pt x="53" y="29"/>
                        <a:pt x="53" y="27"/>
                      </a:cubicBezTo>
                      <a:cubicBezTo>
                        <a:pt x="53" y="27"/>
                        <a:pt x="53" y="27"/>
                        <a:pt x="53" y="27"/>
                      </a:cubicBezTo>
                      <a:lnTo>
                        <a:pt x="42" y="27"/>
                      </a:lnTo>
                      <a:close/>
                      <a:moveTo>
                        <a:pt x="41" y="27"/>
                      </a:moveTo>
                      <a:cubicBezTo>
                        <a:pt x="29" y="27"/>
                        <a:pt x="29" y="27"/>
                        <a:pt x="29" y="27"/>
                      </a:cubicBezTo>
                      <a:cubicBezTo>
                        <a:pt x="29" y="27"/>
                        <a:pt x="29" y="27"/>
                        <a:pt x="29" y="27"/>
                      </a:cubicBezTo>
                      <a:cubicBezTo>
                        <a:pt x="29" y="29"/>
                        <a:pt x="29" y="30"/>
                        <a:pt x="30" y="31"/>
                      </a:cubicBezTo>
                      <a:cubicBezTo>
                        <a:pt x="33" y="31"/>
                        <a:pt x="37" y="31"/>
                        <a:pt x="41" y="31"/>
                      </a:cubicBezTo>
                      <a:cubicBezTo>
                        <a:pt x="41" y="30"/>
                        <a:pt x="41" y="28"/>
                        <a:pt x="41" y="27"/>
                      </a:cubicBezTo>
                      <a:moveTo>
                        <a:pt x="28" y="27"/>
                      </a:moveTo>
                      <a:cubicBezTo>
                        <a:pt x="14" y="27"/>
                        <a:pt x="14" y="27"/>
                        <a:pt x="14" y="27"/>
                      </a:cubicBezTo>
                      <a:cubicBezTo>
                        <a:pt x="14" y="28"/>
                        <a:pt x="14" y="29"/>
                        <a:pt x="14" y="31"/>
                      </a:cubicBezTo>
                      <a:cubicBezTo>
                        <a:pt x="14" y="32"/>
                        <a:pt x="15" y="32"/>
                        <a:pt x="15" y="33"/>
                      </a:cubicBezTo>
                      <a:cubicBezTo>
                        <a:pt x="18" y="32"/>
                        <a:pt x="21" y="32"/>
                        <a:pt x="24" y="32"/>
                      </a:cubicBezTo>
                      <a:cubicBezTo>
                        <a:pt x="25" y="31"/>
                        <a:pt x="27" y="31"/>
                        <a:pt x="29" y="31"/>
                      </a:cubicBezTo>
                      <a:cubicBezTo>
                        <a:pt x="29" y="30"/>
                        <a:pt x="28" y="29"/>
                        <a:pt x="28" y="27"/>
                      </a:cubicBezTo>
                      <a:cubicBezTo>
                        <a:pt x="28" y="27"/>
                        <a:pt x="28" y="27"/>
                        <a:pt x="28" y="27"/>
                      </a:cubicBezTo>
                      <a:moveTo>
                        <a:pt x="68" y="27"/>
                      </a:moveTo>
                      <a:cubicBezTo>
                        <a:pt x="54" y="27"/>
                        <a:pt x="54" y="27"/>
                        <a:pt x="54" y="27"/>
                      </a:cubicBezTo>
                      <a:cubicBezTo>
                        <a:pt x="54" y="27"/>
                        <a:pt x="54" y="27"/>
                        <a:pt x="54" y="27"/>
                      </a:cubicBezTo>
                      <a:cubicBezTo>
                        <a:pt x="54" y="29"/>
                        <a:pt x="54" y="30"/>
                        <a:pt x="54" y="32"/>
                      </a:cubicBezTo>
                      <a:cubicBezTo>
                        <a:pt x="58" y="33"/>
                        <a:pt x="62" y="33"/>
                        <a:pt x="66" y="34"/>
                      </a:cubicBezTo>
                      <a:cubicBezTo>
                        <a:pt x="68" y="32"/>
                        <a:pt x="68" y="30"/>
                        <a:pt x="68" y="27"/>
                      </a:cubicBezTo>
                      <a:moveTo>
                        <a:pt x="24" y="32"/>
                      </a:moveTo>
                      <a:cubicBezTo>
                        <a:pt x="21" y="33"/>
                        <a:pt x="18" y="33"/>
                        <a:pt x="15" y="34"/>
                      </a:cubicBezTo>
                      <a:cubicBezTo>
                        <a:pt x="17" y="38"/>
                        <a:pt x="20" y="41"/>
                        <a:pt x="24" y="44"/>
                      </a:cubicBezTo>
                      <a:cubicBezTo>
                        <a:pt x="26" y="43"/>
                        <a:pt x="28" y="42"/>
                        <a:pt x="30" y="42"/>
                      </a:cubicBezTo>
                      <a:cubicBezTo>
                        <a:pt x="30" y="42"/>
                        <a:pt x="31" y="41"/>
                        <a:pt x="32" y="41"/>
                      </a:cubicBezTo>
                      <a:cubicBezTo>
                        <a:pt x="31" y="38"/>
                        <a:pt x="30" y="35"/>
                        <a:pt x="29" y="32"/>
                      </a:cubicBezTo>
                      <a:cubicBezTo>
                        <a:pt x="27" y="32"/>
                        <a:pt x="25" y="32"/>
                        <a:pt x="24" y="32"/>
                      </a:cubicBezTo>
                      <a:moveTo>
                        <a:pt x="66" y="35"/>
                      </a:moveTo>
                      <a:cubicBezTo>
                        <a:pt x="62" y="34"/>
                        <a:pt x="58" y="33"/>
                        <a:pt x="53" y="33"/>
                      </a:cubicBezTo>
                      <a:cubicBezTo>
                        <a:pt x="53" y="36"/>
                        <a:pt x="52" y="38"/>
                        <a:pt x="50" y="41"/>
                      </a:cubicBezTo>
                      <a:cubicBezTo>
                        <a:pt x="53" y="42"/>
                        <a:pt x="56" y="43"/>
                        <a:pt x="58" y="44"/>
                      </a:cubicBezTo>
                      <a:cubicBezTo>
                        <a:pt x="62" y="41"/>
                        <a:pt x="64" y="38"/>
                        <a:pt x="66" y="35"/>
                      </a:cubicBezTo>
                      <a:moveTo>
                        <a:pt x="53" y="33"/>
                      </a:moveTo>
                      <a:cubicBezTo>
                        <a:pt x="49" y="32"/>
                        <a:pt x="45" y="32"/>
                        <a:pt x="41" y="32"/>
                      </a:cubicBezTo>
                      <a:cubicBezTo>
                        <a:pt x="41" y="34"/>
                        <a:pt x="41" y="37"/>
                        <a:pt x="41" y="40"/>
                      </a:cubicBezTo>
                      <a:cubicBezTo>
                        <a:pt x="41" y="41"/>
                        <a:pt x="41" y="41"/>
                        <a:pt x="41" y="41"/>
                      </a:cubicBezTo>
                      <a:cubicBezTo>
                        <a:pt x="44" y="41"/>
                        <a:pt x="47" y="41"/>
                        <a:pt x="49" y="41"/>
                      </a:cubicBezTo>
                      <a:cubicBezTo>
                        <a:pt x="51" y="38"/>
                        <a:pt x="52" y="35"/>
                        <a:pt x="53" y="33"/>
                      </a:cubicBezTo>
                      <a:moveTo>
                        <a:pt x="40" y="32"/>
                      </a:moveTo>
                      <a:cubicBezTo>
                        <a:pt x="37" y="32"/>
                        <a:pt x="33" y="32"/>
                        <a:pt x="30" y="32"/>
                      </a:cubicBezTo>
                      <a:cubicBezTo>
                        <a:pt x="30" y="35"/>
                        <a:pt x="32" y="38"/>
                        <a:pt x="33" y="41"/>
                      </a:cubicBezTo>
                      <a:cubicBezTo>
                        <a:pt x="36" y="41"/>
                        <a:pt x="38" y="41"/>
                        <a:pt x="41" y="41"/>
                      </a:cubicBezTo>
                      <a:cubicBezTo>
                        <a:pt x="41" y="40"/>
                        <a:pt x="41" y="40"/>
                        <a:pt x="41" y="40"/>
                      </a:cubicBezTo>
                      <a:cubicBezTo>
                        <a:pt x="40" y="37"/>
                        <a:pt x="40" y="34"/>
                        <a:pt x="40" y="32"/>
                      </a:cubicBezTo>
                      <a:moveTo>
                        <a:pt x="41" y="22"/>
                      </a:moveTo>
                      <a:cubicBezTo>
                        <a:pt x="37" y="22"/>
                        <a:pt x="33" y="22"/>
                        <a:pt x="30" y="21"/>
                      </a:cubicBezTo>
                      <a:cubicBezTo>
                        <a:pt x="29" y="23"/>
                        <a:pt x="29" y="24"/>
                        <a:pt x="29" y="26"/>
                      </a:cubicBezTo>
                      <a:cubicBezTo>
                        <a:pt x="41" y="26"/>
                        <a:pt x="41" y="26"/>
                        <a:pt x="41" y="26"/>
                      </a:cubicBezTo>
                      <a:cubicBezTo>
                        <a:pt x="41" y="22"/>
                        <a:pt x="41" y="22"/>
                        <a:pt x="41" y="2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53" name="Freeform 31"/>
                <p:cNvSpPr>
                  <a:spLocks/>
                </p:cNvSpPr>
                <p:nvPr/>
              </p:nvSpPr>
              <p:spPr bwMode="auto">
                <a:xfrm>
                  <a:off x="4064000" y="4953000"/>
                  <a:ext cx="107950" cy="90488"/>
                </a:xfrm>
                <a:custGeom>
                  <a:avLst/>
                  <a:gdLst>
                    <a:gd name="T0" fmla="*/ 8 w 34"/>
                    <a:gd name="T1" fmla="*/ 28 h 28"/>
                    <a:gd name="T2" fmla="*/ 0 w 34"/>
                    <a:gd name="T3" fmla="*/ 28 h 28"/>
                    <a:gd name="T4" fmla="*/ 0 w 34"/>
                    <a:gd name="T5" fmla="*/ 0 h 28"/>
                    <a:gd name="T6" fmla="*/ 8 w 34"/>
                    <a:gd name="T7" fmla="*/ 0 h 28"/>
                    <a:gd name="T8" fmla="*/ 8 w 34"/>
                    <a:gd name="T9" fmla="*/ 9 h 28"/>
                    <a:gd name="T10" fmla="*/ 14 w 34"/>
                    <a:gd name="T11" fmla="*/ 9 h 28"/>
                    <a:gd name="T12" fmla="*/ 13 w 34"/>
                    <a:gd name="T13" fmla="*/ 0 h 28"/>
                    <a:gd name="T14" fmla="*/ 21 w 34"/>
                    <a:gd name="T15" fmla="*/ 0 h 28"/>
                    <a:gd name="T16" fmla="*/ 21 w 34"/>
                    <a:gd name="T17" fmla="*/ 10 h 28"/>
                    <a:gd name="T18" fmla="*/ 33 w 34"/>
                    <a:gd name="T19" fmla="*/ 15 h 28"/>
                    <a:gd name="T20" fmla="*/ 34 w 34"/>
                    <a:gd name="T21" fmla="*/ 28 h 28"/>
                    <a:gd name="T22" fmla="*/ 26 w 34"/>
                    <a:gd name="T23" fmla="*/ 28 h 28"/>
                    <a:gd name="T24" fmla="*/ 27 w 34"/>
                    <a:gd name="T25" fmla="*/ 19 h 28"/>
                    <a:gd name="T26" fmla="*/ 21 w 34"/>
                    <a:gd name="T27" fmla="*/ 20 h 28"/>
                    <a:gd name="T28" fmla="*/ 21 w 34"/>
                    <a:gd name="T29" fmla="*/ 28 h 28"/>
                    <a:gd name="T30" fmla="*/ 13 w 34"/>
                    <a:gd name="T31" fmla="*/ 28 h 28"/>
                    <a:gd name="T32" fmla="*/ 13 w 34"/>
                    <a:gd name="T33" fmla="*/ 19 h 28"/>
                    <a:gd name="T34" fmla="*/ 8 w 34"/>
                    <a:gd name="T35" fmla="*/ 19 h 28"/>
                    <a:gd name="T36" fmla="*/ 8 w 34"/>
                    <a:gd name="T3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28">
                      <a:moveTo>
                        <a:pt x="8" y="28"/>
                      </a:moveTo>
                      <a:cubicBezTo>
                        <a:pt x="3" y="28"/>
                        <a:pt x="4" y="28"/>
                        <a:pt x="0" y="28"/>
                      </a:cubicBezTo>
                      <a:cubicBezTo>
                        <a:pt x="1" y="19"/>
                        <a:pt x="1" y="9"/>
                        <a:pt x="0" y="0"/>
                      </a:cubicBezTo>
                      <a:cubicBezTo>
                        <a:pt x="8" y="0"/>
                        <a:pt x="8" y="0"/>
                        <a:pt x="8" y="0"/>
                      </a:cubicBezTo>
                      <a:cubicBezTo>
                        <a:pt x="7" y="2"/>
                        <a:pt x="7" y="6"/>
                        <a:pt x="8" y="9"/>
                      </a:cubicBezTo>
                      <a:cubicBezTo>
                        <a:pt x="8" y="13"/>
                        <a:pt x="13" y="13"/>
                        <a:pt x="14" y="9"/>
                      </a:cubicBezTo>
                      <a:cubicBezTo>
                        <a:pt x="14" y="6"/>
                        <a:pt x="14" y="2"/>
                        <a:pt x="13" y="0"/>
                      </a:cubicBezTo>
                      <a:cubicBezTo>
                        <a:pt x="21" y="0"/>
                        <a:pt x="21" y="0"/>
                        <a:pt x="21" y="0"/>
                      </a:cubicBezTo>
                      <a:cubicBezTo>
                        <a:pt x="21" y="3"/>
                        <a:pt x="21" y="7"/>
                        <a:pt x="21" y="10"/>
                      </a:cubicBezTo>
                      <a:cubicBezTo>
                        <a:pt x="26" y="5"/>
                        <a:pt x="33" y="9"/>
                        <a:pt x="33" y="15"/>
                      </a:cubicBezTo>
                      <a:cubicBezTo>
                        <a:pt x="33" y="19"/>
                        <a:pt x="33" y="25"/>
                        <a:pt x="34" y="28"/>
                      </a:cubicBezTo>
                      <a:cubicBezTo>
                        <a:pt x="26" y="28"/>
                        <a:pt x="26" y="28"/>
                        <a:pt x="26" y="28"/>
                      </a:cubicBezTo>
                      <a:cubicBezTo>
                        <a:pt x="26" y="25"/>
                        <a:pt x="27" y="22"/>
                        <a:pt x="27" y="19"/>
                      </a:cubicBezTo>
                      <a:cubicBezTo>
                        <a:pt x="27" y="14"/>
                        <a:pt x="20" y="15"/>
                        <a:pt x="21" y="20"/>
                      </a:cubicBezTo>
                      <a:cubicBezTo>
                        <a:pt x="21" y="23"/>
                        <a:pt x="21" y="25"/>
                        <a:pt x="21" y="28"/>
                      </a:cubicBezTo>
                      <a:cubicBezTo>
                        <a:pt x="17" y="28"/>
                        <a:pt x="18" y="28"/>
                        <a:pt x="13" y="28"/>
                      </a:cubicBezTo>
                      <a:cubicBezTo>
                        <a:pt x="14" y="25"/>
                        <a:pt x="15" y="21"/>
                        <a:pt x="13" y="19"/>
                      </a:cubicBezTo>
                      <a:cubicBezTo>
                        <a:pt x="12" y="16"/>
                        <a:pt x="9" y="16"/>
                        <a:pt x="8" y="19"/>
                      </a:cubicBezTo>
                      <a:cubicBezTo>
                        <a:pt x="6" y="22"/>
                        <a:pt x="7" y="25"/>
                        <a:pt x="8" y="2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54" name="Freeform 32"/>
                <p:cNvSpPr>
                  <a:spLocks/>
                </p:cNvSpPr>
                <p:nvPr/>
              </p:nvSpPr>
              <p:spPr bwMode="auto">
                <a:xfrm>
                  <a:off x="4311650" y="4972050"/>
                  <a:ext cx="47625" cy="58738"/>
                </a:xfrm>
                <a:custGeom>
                  <a:avLst/>
                  <a:gdLst>
                    <a:gd name="T0" fmla="*/ 20 w 30"/>
                    <a:gd name="T1" fmla="*/ 15 h 37"/>
                    <a:gd name="T2" fmla="*/ 8 w 30"/>
                    <a:gd name="T3" fmla="*/ 15 h 37"/>
                    <a:gd name="T4" fmla="*/ 8 w 30"/>
                    <a:gd name="T5" fmla="*/ 0 h 37"/>
                    <a:gd name="T6" fmla="*/ 0 w 30"/>
                    <a:gd name="T7" fmla="*/ 0 h 37"/>
                    <a:gd name="T8" fmla="*/ 0 w 30"/>
                    <a:gd name="T9" fmla="*/ 37 h 37"/>
                    <a:gd name="T10" fmla="*/ 8 w 30"/>
                    <a:gd name="T11" fmla="*/ 37 h 37"/>
                    <a:gd name="T12" fmla="*/ 8 w 30"/>
                    <a:gd name="T13" fmla="*/ 23 h 37"/>
                    <a:gd name="T14" fmla="*/ 20 w 30"/>
                    <a:gd name="T15" fmla="*/ 23 h 37"/>
                    <a:gd name="T16" fmla="*/ 20 w 30"/>
                    <a:gd name="T17" fmla="*/ 37 h 37"/>
                    <a:gd name="T18" fmla="*/ 30 w 30"/>
                    <a:gd name="T19" fmla="*/ 37 h 37"/>
                    <a:gd name="T20" fmla="*/ 30 w 30"/>
                    <a:gd name="T21" fmla="*/ 0 h 37"/>
                    <a:gd name="T22" fmla="*/ 20 w 30"/>
                    <a:gd name="T23" fmla="*/ 0 h 37"/>
                    <a:gd name="T24" fmla="*/ 20 w 30"/>
                    <a:gd name="T25"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7">
                      <a:moveTo>
                        <a:pt x="20" y="15"/>
                      </a:moveTo>
                      <a:lnTo>
                        <a:pt x="8" y="15"/>
                      </a:lnTo>
                      <a:lnTo>
                        <a:pt x="8" y="0"/>
                      </a:lnTo>
                      <a:lnTo>
                        <a:pt x="0" y="0"/>
                      </a:lnTo>
                      <a:lnTo>
                        <a:pt x="0" y="37"/>
                      </a:lnTo>
                      <a:lnTo>
                        <a:pt x="8" y="37"/>
                      </a:lnTo>
                      <a:lnTo>
                        <a:pt x="8" y="23"/>
                      </a:lnTo>
                      <a:lnTo>
                        <a:pt x="20" y="23"/>
                      </a:lnTo>
                      <a:lnTo>
                        <a:pt x="20" y="37"/>
                      </a:lnTo>
                      <a:lnTo>
                        <a:pt x="30" y="37"/>
                      </a:lnTo>
                      <a:lnTo>
                        <a:pt x="30" y="0"/>
                      </a:lnTo>
                      <a:lnTo>
                        <a:pt x="20" y="0"/>
                      </a:lnTo>
                      <a:lnTo>
                        <a:pt x="2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55" name="Rectangle 33"/>
                <p:cNvSpPr>
                  <a:spLocks noChangeArrowheads="1"/>
                </p:cNvSpPr>
                <p:nvPr/>
              </p:nvSpPr>
              <p:spPr bwMode="auto">
                <a:xfrm>
                  <a:off x="4384675" y="4972050"/>
                  <a:ext cx="12700" cy="587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56" name="Freeform 34"/>
                <p:cNvSpPr>
                  <a:spLocks/>
                </p:cNvSpPr>
                <p:nvPr/>
              </p:nvSpPr>
              <p:spPr bwMode="auto">
                <a:xfrm>
                  <a:off x="4425950" y="4972050"/>
                  <a:ext cx="47625" cy="58738"/>
                </a:xfrm>
                <a:custGeom>
                  <a:avLst/>
                  <a:gdLst>
                    <a:gd name="T0" fmla="*/ 20 w 30"/>
                    <a:gd name="T1" fmla="*/ 21 h 37"/>
                    <a:gd name="T2" fmla="*/ 8 w 30"/>
                    <a:gd name="T3" fmla="*/ 0 h 37"/>
                    <a:gd name="T4" fmla="*/ 0 w 30"/>
                    <a:gd name="T5" fmla="*/ 0 h 37"/>
                    <a:gd name="T6" fmla="*/ 0 w 30"/>
                    <a:gd name="T7" fmla="*/ 37 h 37"/>
                    <a:gd name="T8" fmla="*/ 8 w 30"/>
                    <a:gd name="T9" fmla="*/ 37 h 37"/>
                    <a:gd name="T10" fmla="*/ 8 w 30"/>
                    <a:gd name="T11" fmla="*/ 17 h 37"/>
                    <a:gd name="T12" fmla="*/ 20 w 30"/>
                    <a:gd name="T13" fmla="*/ 37 h 37"/>
                    <a:gd name="T14" fmla="*/ 30 w 30"/>
                    <a:gd name="T15" fmla="*/ 37 h 37"/>
                    <a:gd name="T16" fmla="*/ 30 w 30"/>
                    <a:gd name="T17" fmla="*/ 0 h 37"/>
                    <a:gd name="T18" fmla="*/ 20 w 30"/>
                    <a:gd name="T19" fmla="*/ 0 h 37"/>
                    <a:gd name="T20" fmla="*/ 20 w 30"/>
                    <a:gd name="T21"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7">
                      <a:moveTo>
                        <a:pt x="20" y="21"/>
                      </a:moveTo>
                      <a:lnTo>
                        <a:pt x="8" y="0"/>
                      </a:lnTo>
                      <a:lnTo>
                        <a:pt x="0" y="0"/>
                      </a:lnTo>
                      <a:lnTo>
                        <a:pt x="0" y="37"/>
                      </a:lnTo>
                      <a:lnTo>
                        <a:pt x="8" y="37"/>
                      </a:lnTo>
                      <a:lnTo>
                        <a:pt x="8" y="17"/>
                      </a:lnTo>
                      <a:lnTo>
                        <a:pt x="20" y="37"/>
                      </a:lnTo>
                      <a:lnTo>
                        <a:pt x="30" y="37"/>
                      </a:lnTo>
                      <a:lnTo>
                        <a:pt x="30" y="0"/>
                      </a:lnTo>
                      <a:lnTo>
                        <a:pt x="20" y="0"/>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57" name="Freeform 35"/>
                <p:cNvSpPr>
                  <a:spLocks noEditPoints="1"/>
                </p:cNvSpPr>
                <p:nvPr/>
              </p:nvSpPr>
              <p:spPr bwMode="auto">
                <a:xfrm>
                  <a:off x="4498975" y="4972050"/>
                  <a:ext cx="50800" cy="58738"/>
                </a:xfrm>
                <a:custGeom>
                  <a:avLst/>
                  <a:gdLst>
                    <a:gd name="T0" fmla="*/ 8 w 16"/>
                    <a:gd name="T1" fmla="*/ 0 h 18"/>
                    <a:gd name="T2" fmla="*/ 0 w 16"/>
                    <a:gd name="T3" fmla="*/ 0 h 18"/>
                    <a:gd name="T4" fmla="*/ 0 w 16"/>
                    <a:gd name="T5" fmla="*/ 18 h 18"/>
                    <a:gd name="T6" fmla="*/ 8 w 16"/>
                    <a:gd name="T7" fmla="*/ 18 h 18"/>
                    <a:gd name="T8" fmla="*/ 16 w 16"/>
                    <a:gd name="T9" fmla="*/ 9 h 18"/>
                    <a:gd name="T10" fmla="*/ 8 w 16"/>
                    <a:gd name="T11" fmla="*/ 0 h 18"/>
                    <a:gd name="T12" fmla="*/ 4 w 16"/>
                    <a:gd name="T13" fmla="*/ 4 h 18"/>
                    <a:gd name="T14" fmla="*/ 7 w 16"/>
                    <a:gd name="T15" fmla="*/ 4 h 18"/>
                    <a:gd name="T16" fmla="*/ 11 w 16"/>
                    <a:gd name="T17" fmla="*/ 9 h 18"/>
                    <a:gd name="T18" fmla="*/ 7 w 16"/>
                    <a:gd name="T19" fmla="*/ 14 h 18"/>
                    <a:gd name="T20" fmla="*/ 4 w 16"/>
                    <a:gd name="T21" fmla="*/ 14 h 18"/>
                    <a:gd name="T22" fmla="*/ 4 w 16"/>
                    <a:gd name="T2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8">
                      <a:moveTo>
                        <a:pt x="8" y="0"/>
                      </a:moveTo>
                      <a:cubicBezTo>
                        <a:pt x="0" y="0"/>
                        <a:pt x="0" y="0"/>
                        <a:pt x="0" y="0"/>
                      </a:cubicBezTo>
                      <a:cubicBezTo>
                        <a:pt x="0" y="18"/>
                        <a:pt x="0" y="18"/>
                        <a:pt x="0" y="18"/>
                      </a:cubicBezTo>
                      <a:cubicBezTo>
                        <a:pt x="8" y="18"/>
                        <a:pt x="8" y="18"/>
                        <a:pt x="8" y="18"/>
                      </a:cubicBezTo>
                      <a:cubicBezTo>
                        <a:pt x="13" y="18"/>
                        <a:pt x="16" y="14"/>
                        <a:pt x="16" y="9"/>
                      </a:cubicBezTo>
                      <a:cubicBezTo>
                        <a:pt x="16" y="3"/>
                        <a:pt x="13" y="0"/>
                        <a:pt x="8" y="0"/>
                      </a:cubicBezTo>
                      <a:moveTo>
                        <a:pt x="4" y="4"/>
                      </a:moveTo>
                      <a:cubicBezTo>
                        <a:pt x="7" y="4"/>
                        <a:pt x="7" y="4"/>
                        <a:pt x="7" y="4"/>
                      </a:cubicBezTo>
                      <a:cubicBezTo>
                        <a:pt x="10" y="4"/>
                        <a:pt x="11" y="6"/>
                        <a:pt x="11" y="9"/>
                      </a:cubicBezTo>
                      <a:cubicBezTo>
                        <a:pt x="11" y="12"/>
                        <a:pt x="10" y="14"/>
                        <a:pt x="7" y="14"/>
                      </a:cubicBezTo>
                      <a:cubicBezTo>
                        <a:pt x="4" y="14"/>
                        <a:pt x="4" y="14"/>
                        <a:pt x="4" y="14"/>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58" name="Freeform 36"/>
                <p:cNvSpPr>
                  <a:spLocks/>
                </p:cNvSpPr>
                <p:nvPr/>
              </p:nvSpPr>
              <p:spPr bwMode="auto">
                <a:xfrm>
                  <a:off x="4572000" y="4972050"/>
                  <a:ext cx="47625" cy="58738"/>
                </a:xfrm>
                <a:custGeom>
                  <a:avLst/>
                  <a:gdLst>
                    <a:gd name="T0" fmla="*/ 11 w 15"/>
                    <a:gd name="T1" fmla="*/ 10 h 18"/>
                    <a:gd name="T2" fmla="*/ 8 w 15"/>
                    <a:gd name="T3" fmla="*/ 14 h 18"/>
                    <a:gd name="T4" fmla="*/ 4 w 15"/>
                    <a:gd name="T5" fmla="*/ 10 h 18"/>
                    <a:gd name="T6" fmla="*/ 4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0" y="14"/>
                        <a:pt x="8" y="14"/>
                      </a:cubicBezTo>
                      <a:cubicBezTo>
                        <a:pt x="5" y="14"/>
                        <a:pt x="4" y="13"/>
                        <a:pt x="4" y="10"/>
                      </a:cubicBezTo>
                      <a:cubicBezTo>
                        <a:pt x="4" y="0"/>
                        <a:pt x="4" y="0"/>
                        <a:pt x="4" y="0"/>
                      </a:cubicBezTo>
                      <a:cubicBezTo>
                        <a:pt x="0" y="0"/>
                        <a:pt x="0" y="0"/>
                        <a:pt x="0" y="0"/>
                      </a:cubicBezTo>
                      <a:cubicBezTo>
                        <a:pt x="0" y="11"/>
                        <a:pt x="0" y="11"/>
                        <a:pt x="0" y="11"/>
                      </a:cubicBezTo>
                      <a:cubicBezTo>
                        <a:pt x="0" y="16"/>
                        <a:pt x="3" y="18"/>
                        <a:pt x="8" y="18"/>
                      </a:cubicBezTo>
                      <a:cubicBezTo>
                        <a:pt x="12"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59" name="Freeform 37"/>
                <p:cNvSpPr>
                  <a:spLocks/>
                </p:cNvSpPr>
                <p:nvPr/>
              </p:nvSpPr>
              <p:spPr bwMode="auto">
                <a:xfrm>
                  <a:off x="4641850" y="4972050"/>
                  <a:ext cx="38100" cy="58738"/>
                </a:xfrm>
                <a:custGeom>
                  <a:avLst/>
                  <a:gdLst>
                    <a:gd name="T0" fmla="*/ 7 w 12"/>
                    <a:gd name="T1" fmla="*/ 12 h 18"/>
                    <a:gd name="T2" fmla="*/ 6 w 12"/>
                    <a:gd name="T3" fmla="*/ 15 h 18"/>
                    <a:gd name="T4" fmla="*/ 4 w 12"/>
                    <a:gd name="T5" fmla="*/ 12 h 18"/>
                    <a:gd name="T6" fmla="*/ 4 w 12"/>
                    <a:gd name="T7" fmla="*/ 11 h 18"/>
                    <a:gd name="T8" fmla="*/ 0 w 12"/>
                    <a:gd name="T9" fmla="*/ 11 h 18"/>
                    <a:gd name="T10" fmla="*/ 0 w 12"/>
                    <a:gd name="T11" fmla="*/ 12 h 18"/>
                    <a:gd name="T12" fmla="*/ 6 w 12"/>
                    <a:gd name="T13" fmla="*/ 18 h 18"/>
                    <a:gd name="T14" fmla="*/ 12 w 12"/>
                    <a:gd name="T15" fmla="*/ 12 h 18"/>
                    <a:gd name="T16" fmla="*/ 12 w 12"/>
                    <a:gd name="T17" fmla="*/ 0 h 18"/>
                    <a:gd name="T18" fmla="*/ 7 w 12"/>
                    <a:gd name="T19" fmla="*/ 0 h 18"/>
                    <a:gd name="T20" fmla="*/ 7 w 12"/>
                    <a:gd name="T21"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8">
                      <a:moveTo>
                        <a:pt x="7" y="12"/>
                      </a:moveTo>
                      <a:cubicBezTo>
                        <a:pt x="7" y="14"/>
                        <a:pt x="7" y="15"/>
                        <a:pt x="6" y="15"/>
                      </a:cubicBezTo>
                      <a:cubicBezTo>
                        <a:pt x="5" y="15"/>
                        <a:pt x="4" y="14"/>
                        <a:pt x="4" y="12"/>
                      </a:cubicBezTo>
                      <a:cubicBezTo>
                        <a:pt x="4" y="11"/>
                        <a:pt x="4" y="11"/>
                        <a:pt x="4" y="11"/>
                      </a:cubicBezTo>
                      <a:cubicBezTo>
                        <a:pt x="0" y="11"/>
                        <a:pt x="0" y="11"/>
                        <a:pt x="0" y="11"/>
                      </a:cubicBezTo>
                      <a:cubicBezTo>
                        <a:pt x="0" y="12"/>
                        <a:pt x="0" y="12"/>
                        <a:pt x="0" y="12"/>
                      </a:cubicBezTo>
                      <a:cubicBezTo>
                        <a:pt x="0" y="16"/>
                        <a:pt x="2" y="18"/>
                        <a:pt x="6" y="18"/>
                      </a:cubicBezTo>
                      <a:cubicBezTo>
                        <a:pt x="11" y="18"/>
                        <a:pt x="12" y="15"/>
                        <a:pt x="12" y="12"/>
                      </a:cubicBezTo>
                      <a:cubicBezTo>
                        <a:pt x="12" y="0"/>
                        <a:pt x="12" y="0"/>
                        <a:pt x="12" y="0"/>
                      </a:cubicBezTo>
                      <a:cubicBezTo>
                        <a:pt x="7" y="0"/>
                        <a:pt x="7" y="0"/>
                        <a:pt x="7" y="0"/>
                      </a:cubicBez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60" name="Freeform 38"/>
                <p:cNvSpPr>
                  <a:spLocks noEditPoints="1"/>
                </p:cNvSpPr>
                <p:nvPr/>
              </p:nvSpPr>
              <p:spPr bwMode="auto">
                <a:xfrm>
                  <a:off x="4699000" y="4972050"/>
                  <a:ext cx="57150" cy="58738"/>
                </a:xfrm>
                <a:custGeom>
                  <a:avLst/>
                  <a:gdLst>
                    <a:gd name="T0" fmla="*/ 14 w 36"/>
                    <a:gd name="T1" fmla="*/ 0 h 37"/>
                    <a:gd name="T2" fmla="*/ 0 w 36"/>
                    <a:gd name="T3" fmla="*/ 37 h 37"/>
                    <a:gd name="T4" fmla="*/ 10 w 36"/>
                    <a:gd name="T5" fmla="*/ 37 h 37"/>
                    <a:gd name="T6" fmla="*/ 12 w 36"/>
                    <a:gd name="T7" fmla="*/ 29 h 37"/>
                    <a:gd name="T8" fmla="*/ 24 w 36"/>
                    <a:gd name="T9" fmla="*/ 29 h 37"/>
                    <a:gd name="T10" fmla="*/ 26 w 36"/>
                    <a:gd name="T11" fmla="*/ 37 h 37"/>
                    <a:gd name="T12" fmla="*/ 36 w 36"/>
                    <a:gd name="T13" fmla="*/ 37 h 37"/>
                    <a:gd name="T14" fmla="*/ 22 w 36"/>
                    <a:gd name="T15" fmla="*/ 0 h 37"/>
                    <a:gd name="T16" fmla="*/ 14 w 36"/>
                    <a:gd name="T17" fmla="*/ 0 h 37"/>
                    <a:gd name="T18" fmla="*/ 20 w 36"/>
                    <a:gd name="T19" fmla="*/ 21 h 37"/>
                    <a:gd name="T20" fmla="*/ 14 w 36"/>
                    <a:gd name="T21" fmla="*/ 21 h 37"/>
                    <a:gd name="T22" fmla="*/ 18 w 36"/>
                    <a:gd name="T23" fmla="*/ 13 h 37"/>
                    <a:gd name="T24" fmla="*/ 20 w 36"/>
                    <a:gd name="T25"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7">
                      <a:moveTo>
                        <a:pt x="14" y="0"/>
                      </a:moveTo>
                      <a:lnTo>
                        <a:pt x="0" y="37"/>
                      </a:lnTo>
                      <a:lnTo>
                        <a:pt x="10" y="37"/>
                      </a:lnTo>
                      <a:lnTo>
                        <a:pt x="12" y="29"/>
                      </a:lnTo>
                      <a:lnTo>
                        <a:pt x="24" y="29"/>
                      </a:lnTo>
                      <a:lnTo>
                        <a:pt x="26" y="37"/>
                      </a:lnTo>
                      <a:lnTo>
                        <a:pt x="36" y="37"/>
                      </a:lnTo>
                      <a:lnTo>
                        <a:pt x="22" y="0"/>
                      </a:lnTo>
                      <a:lnTo>
                        <a:pt x="14" y="0"/>
                      </a:lnTo>
                      <a:close/>
                      <a:moveTo>
                        <a:pt x="20" y="21"/>
                      </a:moveTo>
                      <a:lnTo>
                        <a:pt x="14" y="21"/>
                      </a:lnTo>
                      <a:lnTo>
                        <a:pt x="18" y="13"/>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61" name="Freeform 39"/>
                <p:cNvSpPr>
                  <a:spLocks/>
                </p:cNvSpPr>
                <p:nvPr/>
              </p:nvSpPr>
              <p:spPr bwMode="auto">
                <a:xfrm>
                  <a:off x="4813300" y="4972050"/>
                  <a:ext cx="53975" cy="58738"/>
                </a:xfrm>
                <a:custGeom>
                  <a:avLst/>
                  <a:gdLst>
                    <a:gd name="T0" fmla="*/ 8 w 17"/>
                    <a:gd name="T1" fmla="*/ 11 h 18"/>
                    <a:gd name="T2" fmla="*/ 13 w 17"/>
                    <a:gd name="T3" fmla="*/ 11 h 18"/>
                    <a:gd name="T4" fmla="*/ 9 w 17"/>
                    <a:gd name="T5" fmla="*/ 15 h 18"/>
                    <a:gd name="T6" fmla="*/ 4 w 17"/>
                    <a:gd name="T7" fmla="*/ 9 h 18"/>
                    <a:gd name="T8" fmla="*/ 9 w 17"/>
                    <a:gd name="T9" fmla="*/ 3 h 18"/>
                    <a:gd name="T10" fmla="*/ 12 w 17"/>
                    <a:gd name="T11" fmla="*/ 6 h 18"/>
                    <a:gd name="T12" fmla="*/ 12 w 17"/>
                    <a:gd name="T13" fmla="*/ 7 h 18"/>
                    <a:gd name="T14" fmla="*/ 17 w 17"/>
                    <a:gd name="T15" fmla="*/ 7 h 18"/>
                    <a:gd name="T16" fmla="*/ 16 w 17"/>
                    <a:gd name="T17" fmla="*/ 6 h 18"/>
                    <a:gd name="T18" fmla="*/ 9 w 17"/>
                    <a:gd name="T19" fmla="*/ 0 h 18"/>
                    <a:gd name="T20" fmla="*/ 0 w 17"/>
                    <a:gd name="T21" fmla="*/ 9 h 18"/>
                    <a:gd name="T22" fmla="*/ 9 w 17"/>
                    <a:gd name="T23" fmla="*/ 18 h 18"/>
                    <a:gd name="T24" fmla="*/ 13 w 17"/>
                    <a:gd name="T25" fmla="*/ 17 h 18"/>
                    <a:gd name="T26" fmla="*/ 14 w 17"/>
                    <a:gd name="T27" fmla="*/ 18 h 18"/>
                    <a:gd name="T28" fmla="*/ 17 w 17"/>
                    <a:gd name="T29" fmla="*/ 18 h 18"/>
                    <a:gd name="T30" fmla="*/ 17 w 17"/>
                    <a:gd name="T31" fmla="*/ 8 h 18"/>
                    <a:gd name="T32" fmla="*/ 8 w 17"/>
                    <a:gd name="T33" fmla="*/ 8 h 18"/>
                    <a:gd name="T34" fmla="*/ 8 w 17"/>
                    <a:gd name="T35"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8">
                      <a:moveTo>
                        <a:pt x="8" y="11"/>
                      </a:moveTo>
                      <a:cubicBezTo>
                        <a:pt x="13" y="11"/>
                        <a:pt x="13" y="11"/>
                        <a:pt x="13" y="11"/>
                      </a:cubicBezTo>
                      <a:cubicBezTo>
                        <a:pt x="12" y="13"/>
                        <a:pt x="11" y="15"/>
                        <a:pt x="9" y="15"/>
                      </a:cubicBezTo>
                      <a:cubicBezTo>
                        <a:pt x="6" y="15"/>
                        <a:pt x="4" y="12"/>
                        <a:pt x="4" y="9"/>
                      </a:cubicBezTo>
                      <a:cubicBezTo>
                        <a:pt x="4" y="6"/>
                        <a:pt x="6" y="3"/>
                        <a:pt x="9" y="3"/>
                      </a:cubicBezTo>
                      <a:cubicBezTo>
                        <a:pt x="10" y="3"/>
                        <a:pt x="12" y="4"/>
                        <a:pt x="12" y="6"/>
                      </a:cubicBezTo>
                      <a:cubicBezTo>
                        <a:pt x="12" y="7"/>
                        <a:pt x="12" y="7"/>
                        <a:pt x="12" y="7"/>
                      </a:cubicBezTo>
                      <a:cubicBezTo>
                        <a:pt x="17" y="7"/>
                        <a:pt x="17" y="7"/>
                        <a:pt x="17" y="7"/>
                      </a:cubicBezTo>
                      <a:cubicBezTo>
                        <a:pt x="16" y="6"/>
                        <a:pt x="16" y="6"/>
                        <a:pt x="16" y="6"/>
                      </a:cubicBezTo>
                      <a:cubicBezTo>
                        <a:pt x="16" y="2"/>
                        <a:pt x="13" y="0"/>
                        <a:pt x="9" y="0"/>
                      </a:cubicBezTo>
                      <a:cubicBezTo>
                        <a:pt x="4" y="0"/>
                        <a:pt x="0" y="4"/>
                        <a:pt x="0" y="9"/>
                      </a:cubicBezTo>
                      <a:cubicBezTo>
                        <a:pt x="0" y="14"/>
                        <a:pt x="4" y="18"/>
                        <a:pt x="9" y="18"/>
                      </a:cubicBezTo>
                      <a:cubicBezTo>
                        <a:pt x="11" y="18"/>
                        <a:pt x="12" y="18"/>
                        <a:pt x="13" y="17"/>
                      </a:cubicBezTo>
                      <a:cubicBezTo>
                        <a:pt x="14" y="18"/>
                        <a:pt x="14" y="18"/>
                        <a:pt x="14" y="18"/>
                      </a:cubicBezTo>
                      <a:cubicBezTo>
                        <a:pt x="17" y="18"/>
                        <a:pt x="17" y="18"/>
                        <a:pt x="17" y="18"/>
                      </a:cubicBezTo>
                      <a:cubicBezTo>
                        <a:pt x="17" y="8"/>
                        <a:pt x="17" y="8"/>
                        <a:pt x="17" y="8"/>
                      </a:cubicBezTo>
                      <a:cubicBezTo>
                        <a:pt x="8" y="8"/>
                        <a:pt x="8" y="8"/>
                        <a:pt x="8" y="8"/>
                      </a:cubicBezTo>
                      <a:lnTo>
                        <a:pt x="8"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62" name="Freeform 40"/>
                <p:cNvSpPr>
                  <a:spLocks noEditPoints="1"/>
                </p:cNvSpPr>
                <p:nvPr/>
              </p:nvSpPr>
              <p:spPr bwMode="auto">
                <a:xfrm>
                  <a:off x="4892675" y="4972050"/>
                  <a:ext cx="50800" cy="58738"/>
                </a:xfrm>
                <a:custGeom>
                  <a:avLst/>
                  <a:gdLst>
                    <a:gd name="T0" fmla="*/ 14 w 16"/>
                    <a:gd name="T1" fmla="*/ 13 h 18"/>
                    <a:gd name="T2" fmla="*/ 13 w 16"/>
                    <a:gd name="T3" fmla="*/ 9 h 18"/>
                    <a:gd name="T4" fmla="*/ 15 w 16"/>
                    <a:gd name="T5" fmla="*/ 5 h 18"/>
                    <a:gd name="T6" fmla="*/ 8 w 16"/>
                    <a:gd name="T7" fmla="*/ 0 h 18"/>
                    <a:gd name="T8" fmla="*/ 0 w 16"/>
                    <a:gd name="T9" fmla="*/ 0 h 18"/>
                    <a:gd name="T10" fmla="*/ 0 w 16"/>
                    <a:gd name="T11" fmla="*/ 18 h 18"/>
                    <a:gd name="T12" fmla="*/ 4 w 16"/>
                    <a:gd name="T13" fmla="*/ 18 h 18"/>
                    <a:gd name="T14" fmla="*/ 4 w 16"/>
                    <a:gd name="T15" fmla="*/ 11 h 18"/>
                    <a:gd name="T16" fmla="*/ 8 w 16"/>
                    <a:gd name="T17" fmla="*/ 11 h 18"/>
                    <a:gd name="T18" fmla="*/ 10 w 16"/>
                    <a:gd name="T19" fmla="*/ 15 h 18"/>
                    <a:gd name="T20" fmla="*/ 11 w 16"/>
                    <a:gd name="T21" fmla="*/ 18 h 18"/>
                    <a:gd name="T22" fmla="*/ 11 w 16"/>
                    <a:gd name="T23" fmla="*/ 18 h 18"/>
                    <a:gd name="T24" fmla="*/ 16 w 16"/>
                    <a:gd name="T25" fmla="*/ 18 h 18"/>
                    <a:gd name="T26" fmla="*/ 15 w 16"/>
                    <a:gd name="T27" fmla="*/ 17 h 18"/>
                    <a:gd name="T28" fmla="*/ 14 w 16"/>
                    <a:gd name="T29" fmla="*/ 13 h 18"/>
                    <a:gd name="T30" fmla="*/ 4 w 16"/>
                    <a:gd name="T31" fmla="*/ 4 h 18"/>
                    <a:gd name="T32" fmla="*/ 8 w 16"/>
                    <a:gd name="T33" fmla="*/ 4 h 18"/>
                    <a:gd name="T34" fmla="*/ 10 w 16"/>
                    <a:gd name="T35" fmla="*/ 6 h 18"/>
                    <a:gd name="T36" fmla="*/ 8 w 16"/>
                    <a:gd name="T37" fmla="*/ 8 h 18"/>
                    <a:gd name="T38" fmla="*/ 4 w 16"/>
                    <a:gd name="T39" fmla="*/ 8 h 18"/>
                    <a:gd name="T40" fmla="*/ 4 w 16"/>
                    <a:gd name="T41"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18">
                      <a:moveTo>
                        <a:pt x="14" y="13"/>
                      </a:moveTo>
                      <a:cubicBezTo>
                        <a:pt x="14" y="11"/>
                        <a:pt x="14" y="10"/>
                        <a:pt x="13" y="9"/>
                      </a:cubicBezTo>
                      <a:cubicBezTo>
                        <a:pt x="14" y="8"/>
                        <a:pt x="15" y="7"/>
                        <a:pt x="15" y="5"/>
                      </a:cubicBezTo>
                      <a:cubicBezTo>
                        <a:pt x="15" y="2"/>
                        <a:pt x="12" y="0"/>
                        <a:pt x="8" y="0"/>
                      </a:cubicBezTo>
                      <a:cubicBezTo>
                        <a:pt x="0" y="0"/>
                        <a:pt x="0" y="0"/>
                        <a:pt x="0" y="0"/>
                      </a:cubicBezTo>
                      <a:cubicBezTo>
                        <a:pt x="0" y="18"/>
                        <a:pt x="0" y="18"/>
                        <a:pt x="0" y="18"/>
                      </a:cubicBezTo>
                      <a:cubicBezTo>
                        <a:pt x="4" y="18"/>
                        <a:pt x="4" y="18"/>
                        <a:pt x="4" y="18"/>
                      </a:cubicBezTo>
                      <a:cubicBezTo>
                        <a:pt x="4" y="11"/>
                        <a:pt x="4" y="11"/>
                        <a:pt x="4" y="11"/>
                      </a:cubicBezTo>
                      <a:cubicBezTo>
                        <a:pt x="8" y="11"/>
                        <a:pt x="8" y="11"/>
                        <a:pt x="8" y="11"/>
                      </a:cubicBezTo>
                      <a:cubicBezTo>
                        <a:pt x="10" y="11"/>
                        <a:pt x="10" y="12"/>
                        <a:pt x="10" y="15"/>
                      </a:cubicBezTo>
                      <a:cubicBezTo>
                        <a:pt x="10" y="16"/>
                        <a:pt x="10" y="17"/>
                        <a:pt x="11" y="18"/>
                      </a:cubicBezTo>
                      <a:cubicBezTo>
                        <a:pt x="11" y="18"/>
                        <a:pt x="11" y="18"/>
                        <a:pt x="11" y="18"/>
                      </a:cubicBezTo>
                      <a:cubicBezTo>
                        <a:pt x="16" y="18"/>
                        <a:pt x="16" y="18"/>
                        <a:pt x="16" y="18"/>
                      </a:cubicBezTo>
                      <a:cubicBezTo>
                        <a:pt x="15" y="17"/>
                        <a:pt x="15" y="17"/>
                        <a:pt x="15" y="17"/>
                      </a:cubicBezTo>
                      <a:cubicBezTo>
                        <a:pt x="15" y="16"/>
                        <a:pt x="14" y="15"/>
                        <a:pt x="14" y="13"/>
                      </a:cubicBezTo>
                      <a:moveTo>
                        <a:pt x="4" y="4"/>
                      </a:moveTo>
                      <a:cubicBezTo>
                        <a:pt x="8" y="4"/>
                        <a:pt x="8" y="4"/>
                        <a:pt x="8" y="4"/>
                      </a:cubicBezTo>
                      <a:cubicBezTo>
                        <a:pt x="10" y="4"/>
                        <a:pt x="10" y="4"/>
                        <a:pt x="10" y="6"/>
                      </a:cubicBezTo>
                      <a:cubicBezTo>
                        <a:pt x="10" y="7"/>
                        <a:pt x="10"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63" name="Freeform 41"/>
                <p:cNvSpPr>
                  <a:spLocks noEditPoints="1"/>
                </p:cNvSpPr>
                <p:nvPr/>
              </p:nvSpPr>
              <p:spPr bwMode="auto">
                <a:xfrm>
                  <a:off x="4962525" y="4972050"/>
                  <a:ext cx="53975" cy="58738"/>
                </a:xfrm>
                <a:custGeom>
                  <a:avLst/>
                  <a:gdLst>
                    <a:gd name="T0" fmla="*/ 8 w 17"/>
                    <a:gd name="T1" fmla="*/ 0 h 18"/>
                    <a:gd name="T2" fmla="*/ 0 w 17"/>
                    <a:gd name="T3" fmla="*/ 9 h 18"/>
                    <a:gd name="T4" fmla="*/ 8 w 17"/>
                    <a:gd name="T5" fmla="*/ 18 h 18"/>
                    <a:gd name="T6" fmla="*/ 17 w 17"/>
                    <a:gd name="T7" fmla="*/ 9 h 18"/>
                    <a:gd name="T8" fmla="*/ 8 w 17"/>
                    <a:gd name="T9" fmla="*/ 0 h 18"/>
                    <a:gd name="T10" fmla="*/ 8 w 17"/>
                    <a:gd name="T11" fmla="*/ 15 h 18"/>
                    <a:gd name="T12" fmla="*/ 4 w 17"/>
                    <a:gd name="T13" fmla="*/ 9 h 18"/>
                    <a:gd name="T14" fmla="*/ 8 w 17"/>
                    <a:gd name="T15" fmla="*/ 3 h 18"/>
                    <a:gd name="T16" fmla="*/ 13 w 17"/>
                    <a:gd name="T17" fmla="*/ 9 h 18"/>
                    <a:gd name="T18" fmla="*/ 8 w 17"/>
                    <a:gd name="T19"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8">
                      <a:moveTo>
                        <a:pt x="8" y="0"/>
                      </a:moveTo>
                      <a:cubicBezTo>
                        <a:pt x="3" y="0"/>
                        <a:pt x="0" y="4"/>
                        <a:pt x="0" y="9"/>
                      </a:cubicBezTo>
                      <a:cubicBezTo>
                        <a:pt x="0" y="14"/>
                        <a:pt x="3" y="18"/>
                        <a:pt x="8" y="18"/>
                      </a:cubicBezTo>
                      <a:cubicBezTo>
                        <a:pt x="13" y="18"/>
                        <a:pt x="17" y="14"/>
                        <a:pt x="17" y="9"/>
                      </a:cubicBezTo>
                      <a:cubicBezTo>
                        <a:pt x="17" y="4"/>
                        <a:pt x="13" y="0"/>
                        <a:pt x="8" y="0"/>
                      </a:cubicBezTo>
                      <a:moveTo>
                        <a:pt x="8" y="15"/>
                      </a:moveTo>
                      <a:cubicBezTo>
                        <a:pt x="5" y="15"/>
                        <a:pt x="4" y="12"/>
                        <a:pt x="4" y="9"/>
                      </a:cubicBezTo>
                      <a:cubicBezTo>
                        <a:pt x="4" y="6"/>
                        <a:pt x="5" y="3"/>
                        <a:pt x="8" y="3"/>
                      </a:cubicBezTo>
                      <a:cubicBezTo>
                        <a:pt x="11" y="3"/>
                        <a:pt x="13" y="6"/>
                        <a:pt x="13" y="9"/>
                      </a:cubicBezTo>
                      <a:cubicBezTo>
                        <a:pt x="13" y="12"/>
                        <a:pt x="11" y="15"/>
                        <a:pt x="8"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64" name="Freeform 42"/>
                <p:cNvSpPr>
                  <a:spLocks/>
                </p:cNvSpPr>
                <p:nvPr/>
              </p:nvSpPr>
              <p:spPr bwMode="auto">
                <a:xfrm>
                  <a:off x="5038725" y="4972050"/>
                  <a:ext cx="47625" cy="58738"/>
                </a:xfrm>
                <a:custGeom>
                  <a:avLst/>
                  <a:gdLst>
                    <a:gd name="T0" fmla="*/ 11 w 15"/>
                    <a:gd name="T1" fmla="*/ 10 h 18"/>
                    <a:gd name="T2" fmla="*/ 8 w 15"/>
                    <a:gd name="T3" fmla="*/ 14 h 18"/>
                    <a:gd name="T4" fmla="*/ 5 w 15"/>
                    <a:gd name="T5" fmla="*/ 10 h 18"/>
                    <a:gd name="T6" fmla="*/ 5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1" y="14"/>
                        <a:pt x="8" y="14"/>
                      </a:cubicBezTo>
                      <a:cubicBezTo>
                        <a:pt x="5" y="14"/>
                        <a:pt x="5" y="13"/>
                        <a:pt x="5" y="10"/>
                      </a:cubicBezTo>
                      <a:cubicBezTo>
                        <a:pt x="5" y="0"/>
                        <a:pt x="5" y="0"/>
                        <a:pt x="5" y="0"/>
                      </a:cubicBezTo>
                      <a:cubicBezTo>
                        <a:pt x="0" y="0"/>
                        <a:pt x="0" y="0"/>
                        <a:pt x="0" y="0"/>
                      </a:cubicBezTo>
                      <a:cubicBezTo>
                        <a:pt x="0" y="11"/>
                        <a:pt x="0" y="11"/>
                        <a:pt x="0" y="11"/>
                      </a:cubicBezTo>
                      <a:cubicBezTo>
                        <a:pt x="0" y="16"/>
                        <a:pt x="3" y="18"/>
                        <a:pt x="8" y="18"/>
                      </a:cubicBezTo>
                      <a:cubicBezTo>
                        <a:pt x="13"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65" name="Freeform 43"/>
                <p:cNvSpPr>
                  <a:spLocks noEditPoints="1"/>
                </p:cNvSpPr>
                <p:nvPr/>
              </p:nvSpPr>
              <p:spPr bwMode="auto">
                <a:xfrm>
                  <a:off x="5114925" y="4972050"/>
                  <a:ext cx="44450" cy="58738"/>
                </a:xfrm>
                <a:custGeom>
                  <a:avLst/>
                  <a:gdLst>
                    <a:gd name="T0" fmla="*/ 8 w 14"/>
                    <a:gd name="T1" fmla="*/ 0 h 18"/>
                    <a:gd name="T2" fmla="*/ 0 w 14"/>
                    <a:gd name="T3" fmla="*/ 0 h 18"/>
                    <a:gd name="T4" fmla="*/ 0 w 14"/>
                    <a:gd name="T5" fmla="*/ 18 h 18"/>
                    <a:gd name="T6" fmla="*/ 4 w 14"/>
                    <a:gd name="T7" fmla="*/ 18 h 18"/>
                    <a:gd name="T8" fmla="*/ 4 w 14"/>
                    <a:gd name="T9" fmla="*/ 12 h 18"/>
                    <a:gd name="T10" fmla="*/ 8 w 14"/>
                    <a:gd name="T11" fmla="*/ 12 h 18"/>
                    <a:gd name="T12" fmla="*/ 14 w 14"/>
                    <a:gd name="T13" fmla="*/ 6 h 18"/>
                    <a:gd name="T14" fmla="*/ 8 w 14"/>
                    <a:gd name="T15" fmla="*/ 0 h 18"/>
                    <a:gd name="T16" fmla="*/ 4 w 14"/>
                    <a:gd name="T17" fmla="*/ 4 h 18"/>
                    <a:gd name="T18" fmla="*/ 8 w 14"/>
                    <a:gd name="T19" fmla="*/ 4 h 18"/>
                    <a:gd name="T20" fmla="*/ 10 w 14"/>
                    <a:gd name="T21" fmla="*/ 6 h 18"/>
                    <a:gd name="T22" fmla="*/ 8 w 14"/>
                    <a:gd name="T23" fmla="*/ 8 h 18"/>
                    <a:gd name="T24" fmla="*/ 4 w 14"/>
                    <a:gd name="T25" fmla="*/ 8 h 18"/>
                    <a:gd name="T26" fmla="*/ 4 w 14"/>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8" y="0"/>
                      </a:moveTo>
                      <a:cubicBezTo>
                        <a:pt x="0" y="0"/>
                        <a:pt x="0" y="0"/>
                        <a:pt x="0" y="0"/>
                      </a:cubicBezTo>
                      <a:cubicBezTo>
                        <a:pt x="0" y="18"/>
                        <a:pt x="0" y="18"/>
                        <a:pt x="0" y="18"/>
                      </a:cubicBezTo>
                      <a:cubicBezTo>
                        <a:pt x="4" y="18"/>
                        <a:pt x="4" y="18"/>
                        <a:pt x="4" y="18"/>
                      </a:cubicBezTo>
                      <a:cubicBezTo>
                        <a:pt x="4" y="12"/>
                        <a:pt x="4" y="12"/>
                        <a:pt x="4" y="12"/>
                      </a:cubicBezTo>
                      <a:cubicBezTo>
                        <a:pt x="8" y="12"/>
                        <a:pt x="8" y="12"/>
                        <a:pt x="8" y="12"/>
                      </a:cubicBezTo>
                      <a:cubicBezTo>
                        <a:pt x="14" y="12"/>
                        <a:pt x="14" y="7"/>
                        <a:pt x="14" y="6"/>
                      </a:cubicBezTo>
                      <a:cubicBezTo>
                        <a:pt x="14" y="4"/>
                        <a:pt x="14" y="0"/>
                        <a:pt x="8" y="0"/>
                      </a:cubicBezTo>
                      <a:moveTo>
                        <a:pt x="4" y="4"/>
                      </a:moveTo>
                      <a:cubicBezTo>
                        <a:pt x="8" y="4"/>
                        <a:pt x="8" y="4"/>
                        <a:pt x="8" y="4"/>
                      </a:cubicBezTo>
                      <a:cubicBezTo>
                        <a:pt x="9" y="4"/>
                        <a:pt x="10" y="4"/>
                        <a:pt x="10" y="6"/>
                      </a:cubicBezTo>
                      <a:cubicBezTo>
                        <a:pt x="10" y="8"/>
                        <a:pt x="8"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p>
              </p:txBody>
            </p:sp>
            <p:sp>
              <p:nvSpPr>
                <p:cNvPr id="66" name="Line 45"/>
                <p:cNvSpPr>
                  <a:spLocks noChangeShapeType="1"/>
                </p:cNvSpPr>
                <p:nvPr/>
              </p:nvSpPr>
              <p:spPr bwMode="auto">
                <a:xfrm>
                  <a:off x="4114800" y="5084763"/>
                  <a:ext cx="0" cy="0"/>
                </a:xfrm>
                <a:prstGeom prst="line">
                  <a:avLst/>
                </a:prstGeom>
                <a:noFill/>
                <a:ln w="2"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800" dirty="0"/>
                </a:p>
              </p:txBody>
            </p:sp>
          </p:grpSp>
        </p:grpSp>
      </p:grpSp>
    </p:spTree>
    <p:extLst>
      <p:ext uri="{BB962C8B-B14F-4D97-AF65-F5344CB8AC3E}">
        <p14:creationId xmlns:p14="http://schemas.microsoft.com/office/powerpoint/2010/main" val="710360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108AF2-43B3-475B-BBCB-7FDDA893815D}" type="datetimeFigureOut">
              <a:rPr lang="en-US" smtClean="0"/>
              <a:t>6/14/2023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E6390E7-39C6-47D1-BE50-2961633AECDE}" type="slidenum">
              <a:rPr lang="en-US" smtClean="0"/>
              <a:t>‹#›</a:t>
            </a:fld>
            <a:endParaRPr lang="en-US" dirty="0"/>
          </a:p>
        </p:txBody>
      </p:sp>
    </p:spTree>
    <p:extLst>
      <p:ext uri="{BB962C8B-B14F-4D97-AF65-F5344CB8AC3E}">
        <p14:creationId xmlns:p14="http://schemas.microsoft.com/office/powerpoint/2010/main" val="3113445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6187"/>
            <a:ext cx="2628900" cy="581024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2" y="366187"/>
            <a:ext cx="7683500" cy="58102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108AF2-43B3-475B-BBCB-7FDDA893815D}" type="datetimeFigureOut">
              <a:rPr lang="en-US" smtClean="0"/>
              <a:t>6/14/2023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E6390E7-39C6-47D1-BE50-2961633AECDE}" type="slidenum">
              <a:rPr lang="en-US" smtClean="0"/>
              <a:t>‹#›</a:t>
            </a:fld>
            <a:endParaRPr lang="en-US" dirty="0"/>
          </a:p>
        </p:txBody>
      </p:sp>
    </p:spTree>
    <p:extLst>
      <p:ext uri="{BB962C8B-B14F-4D97-AF65-F5344CB8AC3E}">
        <p14:creationId xmlns:p14="http://schemas.microsoft.com/office/powerpoint/2010/main" val="4847313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96C7FD6-50DC-4DF4-A9C2-C74595A7F979}" type="datetimeFigureOut">
              <a:rPr lang="en-US" smtClean="0"/>
              <a:t>6/14/2023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65C374-9DD2-47AA-BBA2-49442214782A}" type="slidenum">
              <a:rPr lang="en-US" smtClean="0"/>
              <a:t>‹#›</a:t>
            </a:fld>
            <a:endParaRPr lang="en-US" dirty="0"/>
          </a:p>
        </p:txBody>
      </p:sp>
    </p:spTree>
    <p:extLst>
      <p:ext uri="{BB962C8B-B14F-4D97-AF65-F5344CB8AC3E}">
        <p14:creationId xmlns:p14="http://schemas.microsoft.com/office/powerpoint/2010/main" val="25936065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26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6C7FD6-50DC-4DF4-A9C2-C74595A7F979}" type="datetimeFigureOut">
              <a:rPr lang="en-US" smtClean="0"/>
              <a:t>6/14/2023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65C374-9DD2-47AA-BBA2-49442214782A}" type="slidenum">
              <a:rPr lang="en-US" smtClean="0"/>
              <a:t>‹#›</a:t>
            </a:fld>
            <a:endParaRPr lang="en-US" dirty="0"/>
          </a:p>
        </p:txBody>
      </p:sp>
    </p:spTree>
    <p:extLst>
      <p:ext uri="{BB962C8B-B14F-4D97-AF65-F5344CB8AC3E}">
        <p14:creationId xmlns:p14="http://schemas.microsoft.com/office/powerpoint/2010/main" val="41479172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6C7FD6-50DC-4DF4-A9C2-C74595A7F979}" type="datetimeFigureOut">
              <a:rPr lang="en-US" smtClean="0"/>
              <a:t>6/14/2023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65C374-9DD2-47AA-BBA2-49442214782A}" type="slidenum">
              <a:rPr lang="en-US" smtClean="0"/>
              <a:t>‹#›</a:t>
            </a:fld>
            <a:endParaRPr lang="en-US" dirty="0"/>
          </a:p>
        </p:txBody>
      </p:sp>
    </p:spTree>
    <p:extLst>
      <p:ext uri="{BB962C8B-B14F-4D97-AF65-F5344CB8AC3E}">
        <p14:creationId xmlns:p14="http://schemas.microsoft.com/office/powerpoint/2010/main" val="16519866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5327"/>
            <a:ext cx="53848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965327"/>
            <a:ext cx="53848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96C7FD6-50DC-4DF4-A9C2-C74595A7F979}" type="datetimeFigureOut">
              <a:rPr lang="en-US" smtClean="0"/>
              <a:t>6/14/2023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65C374-9DD2-47AA-BBA2-49442214782A}" type="slidenum">
              <a:rPr lang="en-US" smtClean="0"/>
              <a:t>‹#›</a:t>
            </a:fld>
            <a:endParaRPr lang="en-US" dirty="0"/>
          </a:p>
        </p:txBody>
      </p:sp>
    </p:spTree>
    <p:extLst>
      <p:ext uri="{BB962C8B-B14F-4D97-AF65-F5344CB8AC3E}">
        <p14:creationId xmlns:p14="http://schemas.microsoft.com/office/powerpoint/2010/main" val="15212875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07969" y="64790"/>
            <a:ext cx="9969633" cy="1039091"/>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303756" y="1535115"/>
            <a:ext cx="5250459" cy="639763"/>
          </a:xfrm>
        </p:spPr>
        <p:txBody>
          <a:bodyPr anchor="b"/>
          <a:lstStyle>
            <a:lvl1pPr marL="0" indent="0">
              <a:buNone/>
              <a:defRPr sz="18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303756" y="2174875"/>
            <a:ext cx="5250459" cy="3951288"/>
          </a:xfrm>
        </p:spPr>
        <p:txBody>
          <a:bodyPr>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746385" y="1535115"/>
            <a:ext cx="5252521" cy="639763"/>
          </a:xfrm>
        </p:spPr>
        <p:txBody>
          <a:bodyPr anchor="b"/>
          <a:lstStyle>
            <a:lvl1pPr marL="0" indent="0">
              <a:buNone/>
              <a:defRPr sz="18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746385" y="2174875"/>
            <a:ext cx="5252521" cy="3951288"/>
          </a:xfrm>
        </p:spPr>
        <p:txBody>
          <a:bodyPr>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96C7FD6-50DC-4DF4-A9C2-C74595A7F979}" type="datetimeFigureOut">
              <a:rPr lang="en-US" smtClean="0"/>
              <a:t>6/14/2023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65C374-9DD2-47AA-BBA2-49442214782A}" type="slidenum">
              <a:rPr lang="en-US" smtClean="0"/>
              <a:t>‹#›</a:t>
            </a:fld>
            <a:endParaRPr lang="en-US" dirty="0"/>
          </a:p>
        </p:txBody>
      </p:sp>
    </p:spTree>
    <p:extLst>
      <p:ext uri="{BB962C8B-B14F-4D97-AF65-F5344CB8AC3E}">
        <p14:creationId xmlns:p14="http://schemas.microsoft.com/office/powerpoint/2010/main" val="2937461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96C7FD6-50DC-4DF4-A9C2-C74595A7F979}" type="datetimeFigureOut">
              <a:rPr lang="en-US" smtClean="0"/>
              <a:t>6/14/2023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65C374-9DD2-47AA-BBA2-49442214782A}" type="slidenum">
              <a:rPr lang="en-US" smtClean="0"/>
              <a:t>‹#›</a:t>
            </a:fld>
            <a:endParaRPr lang="en-US" dirty="0"/>
          </a:p>
        </p:txBody>
      </p:sp>
    </p:spTree>
    <p:extLst>
      <p:ext uri="{BB962C8B-B14F-4D97-AF65-F5344CB8AC3E}">
        <p14:creationId xmlns:p14="http://schemas.microsoft.com/office/powerpoint/2010/main" val="32024835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6C7FD6-50DC-4DF4-A9C2-C74595A7F979}" type="datetimeFigureOut">
              <a:rPr lang="en-US" smtClean="0"/>
              <a:t>6/14/2023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65C374-9DD2-47AA-BBA2-49442214782A}" type="slidenum">
              <a:rPr lang="en-US" smtClean="0"/>
              <a:t>‹#›</a:t>
            </a:fld>
            <a:endParaRPr lang="en-US" dirty="0"/>
          </a:p>
        </p:txBody>
      </p:sp>
    </p:spTree>
    <p:extLst>
      <p:ext uri="{BB962C8B-B14F-4D97-AF65-F5344CB8AC3E}">
        <p14:creationId xmlns:p14="http://schemas.microsoft.com/office/powerpoint/2010/main" val="23737911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22402" y="1334917"/>
            <a:ext cx="3314945" cy="960372"/>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1335678"/>
            <a:ext cx="6815667" cy="483728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29242" y="2295288"/>
            <a:ext cx="3314945" cy="3876912"/>
          </a:xfrm>
        </p:spPr>
        <p:txBody>
          <a:bodyPr/>
          <a:lstStyle>
            <a:lvl1pPr marL="0" indent="0">
              <a:buNone/>
              <a:defRPr sz="1400"/>
            </a:lvl1pPr>
            <a:lvl2pPr marL="457189" indent="0">
              <a:buNone/>
              <a:defRPr sz="1200"/>
            </a:lvl2pPr>
            <a:lvl3pPr marL="914378" indent="0">
              <a:buNone/>
              <a:defRPr sz="1000"/>
            </a:lvl3pPr>
            <a:lvl4pPr marL="1371566" indent="0">
              <a:buNone/>
              <a:defRPr sz="900"/>
            </a:lvl4pPr>
            <a:lvl5pPr marL="1828754" indent="0">
              <a:buNone/>
              <a:defRPr sz="900"/>
            </a:lvl5pPr>
            <a:lvl6pPr marL="2285943" indent="0">
              <a:buNone/>
              <a:defRPr sz="900"/>
            </a:lvl6pPr>
            <a:lvl7pPr marL="2743132"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6C7FD6-50DC-4DF4-A9C2-C74595A7F979}" type="datetimeFigureOut">
              <a:rPr lang="en-US" smtClean="0"/>
              <a:t>6/14/2023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65C374-9DD2-47AA-BBA2-49442214782A}" type="slidenum">
              <a:rPr lang="en-US" smtClean="0"/>
              <a:t>‹#›</a:t>
            </a:fld>
            <a:endParaRPr lang="en-US" dirty="0"/>
          </a:p>
        </p:txBody>
      </p:sp>
    </p:spTree>
    <p:extLst>
      <p:ext uri="{BB962C8B-B14F-4D97-AF65-F5344CB8AC3E}">
        <p14:creationId xmlns:p14="http://schemas.microsoft.com/office/powerpoint/2010/main" val="3203672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108AF2-43B3-475B-BBCB-7FDDA893815D}" type="datetimeFigureOut">
              <a:rPr lang="en-US" smtClean="0"/>
              <a:t>6/14/2023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E6390E7-39C6-47D1-BE50-2961633AECDE}" type="slidenum">
              <a:rPr lang="en-US" smtClean="0"/>
              <a:t>‹#›</a:t>
            </a:fld>
            <a:endParaRPr lang="en-US" dirty="0"/>
          </a:p>
        </p:txBody>
      </p:sp>
    </p:spTree>
    <p:extLst>
      <p:ext uri="{BB962C8B-B14F-4D97-AF65-F5344CB8AC3E}">
        <p14:creationId xmlns:p14="http://schemas.microsoft.com/office/powerpoint/2010/main" val="25708012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2"/>
            <a:ext cx="73152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1498601"/>
            <a:ext cx="7315200" cy="3228975"/>
          </a:xfrm>
        </p:spPr>
        <p:txBody>
          <a:bodyPr/>
          <a:lstStyle>
            <a:lvl1pPr marL="0" indent="0">
              <a:buNone/>
              <a:defRPr sz="320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dirty="0"/>
              <a:t>Click icon to add picture</a:t>
            </a:r>
          </a:p>
        </p:txBody>
      </p:sp>
      <p:sp>
        <p:nvSpPr>
          <p:cNvPr id="4" name="Text Placeholder 3"/>
          <p:cNvSpPr>
            <a:spLocks noGrp="1"/>
          </p:cNvSpPr>
          <p:nvPr>
            <p:ph type="body" sz="half" idx="2"/>
          </p:nvPr>
        </p:nvSpPr>
        <p:spPr>
          <a:xfrm>
            <a:off x="2389717" y="5367340"/>
            <a:ext cx="7315200" cy="804863"/>
          </a:xfrm>
        </p:spPr>
        <p:txBody>
          <a:bodyPr/>
          <a:lstStyle>
            <a:lvl1pPr marL="0" indent="0">
              <a:buNone/>
              <a:defRPr sz="1400"/>
            </a:lvl1pPr>
            <a:lvl2pPr marL="457189" indent="0">
              <a:buNone/>
              <a:defRPr sz="1200"/>
            </a:lvl2pPr>
            <a:lvl3pPr marL="914378" indent="0">
              <a:buNone/>
              <a:defRPr sz="1000"/>
            </a:lvl3pPr>
            <a:lvl4pPr marL="1371566" indent="0">
              <a:buNone/>
              <a:defRPr sz="900"/>
            </a:lvl4pPr>
            <a:lvl5pPr marL="1828754" indent="0">
              <a:buNone/>
              <a:defRPr sz="900"/>
            </a:lvl5pPr>
            <a:lvl6pPr marL="2285943" indent="0">
              <a:buNone/>
              <a:defRPr sz="900"/>
            </a:lvl6pPr>
            <a:lvl7pPr marL="2743132"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6C7FD6-50DC-4DF4-A9C2-C74595A7F979}" type="datetimeFigureOut">
              <a:rPr lang="en-US" smtClean="0"/>
              <a:t>6/14/2023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65C374-9DD2-47AA-BBA2-49442214782A}" type="slidenum">
              <a:rPr lang="en-US" smtClean="0"/>
              <a:t>‹#›</a:t>
            </a:fld>
            <a:endParaRPr lang="en-US" dirty="0"/>
          </a:p>
        </p:txBody>
      </p:sp>
    </p:spTree>
    <p:extLst>
      <p:ext uri="{BB962C8B-B14F-4D97-AF65-F5344CB8AC3E}">
        <p14:creationId xmlns:p14="http://schemas.microsoft.com/office/powerpoint/2010/main" val="35989511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96C7FD6-50DC-4DF4-A9C2-C74595A7F979}" type="datetimeFigureOut">
              <a:rPr lang="en-US" smtClean="0"/>
              <a:t>6/14/2023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65C374-9DD2-47AA-BBA2-49442214782A}" type="slidenum">
              <a:rPr lang="en-US" smtClean="0"/>
              <a:t>‹#›</a:t>
            </a:fld>
            <a:endParaRPr lang="en-US" dirty="0"/>
          </a:p>
        </p:txBody>
      </p:sp>
    </p:spTree>
    <p:extLst>
      <p:ext uri="{BB962C8B-B14F-4D97-AF65-F5344CB8AC3E}">
        <p14:creationId xmlns:p14="http://schemas.microsoft.com/office/powerpoint/2010/main" val="2463706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307433"/>
            <a:ext cx="2743200" cy="4826636"/>
          </a:xfrm>
        </p:spPr>
        <p:txBody>
          <a:bodyPr vert="eaVert"/>
          <a:lstStyle>
            <a:lvl1pPr>
              <a:defRPr sz="32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1307433"/>
            <a:ext cx="8026400" cy="4826636"/>
          </a:xfrm>
        </p:spPr>
        <p:txBody>
          <a:bodyPr vert="eaVert">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96C7FD6-50DC-4DF4-A9C2-C74595A7F979}" type="datetimeFigureOut">
              <a:rPr lang="en-US" smtClean="0"/>
              <a:t>6/14/2023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65C374-9DD2-47AA-BBA2-49442214782A}" type="slidenum">
              <a:rPr lang="en-US" smtClean="0"/>
              <a:t>‹#›</a:t>
            </a:fld>
            <a:endParaRPr lang="en-US" dirty="0"/>
          </a:p>
        </p:txBody>
      </p:sp>
    </p:spTree>
    <p:extLst>
      <p:ext uri="{BB962C8B-B14F-4D97-AF65-F5344CB8AC3E}">
        <p14:creationId xmlns:p14="http://schemas.microsoft.com/office/powerpoint/2010/main" val="2146457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10269"/>
            <a:ext cx="10515600" cy="2853267"/>
          </a:xfrm>
        </p:spPr>
        <p:txBody>
          <a:bodyPr anchor="b"/>
          <a:lstStyle>
            <a:lvl1pPr>
              <a:defRPr sz="3600" b="0">
                <a:latin typeface="+mn-lt"/>
              </a:defRPr>
            </a:lvl1pPr>
          </a:lstStyle>
          <a:p>
            <a:r>
              <a:rPr lang="en-US"/>
              <a:t>Click to edit Master title style</a:t>
            </a:r>
            <a:endParaRPr lang="en-US" dirty="0"/>
          </a:p>
        </p:txBody>
      </p:sp>
      <p:sp>
        <p:nvSpPr>
          <p:cNvPr id="3" name="Text Placeholder 2"/>
          <p:cNvSpPr>
            <a:spLocks noGrp="1"/>
          </p:cNvSpPr>
          <p:nvPr>
            <p:ph type="body" idx="1"/>
          </p:nvPr>
        </p:nvSpPr>
        <p:spPr>
          <a:xfrm>
            <a:off x="831851" y="4588936"/>
            <a:ext cx="10515600" cy="150071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108AF2-43B3-475B-BBCB-7FDDA893815D}" type="datetimeFigureOut">
              <a:rPr lang="en-US" smtClean="0"/>
              <a:t>6/14/2023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E6390E7-39C6-47D1-BE50-2961633AECDE}" type="slidenum">
              <a:rPr lang="en-US" smtClean="0"/>
              <a:t>‹#›</a:t>
            </a:fld>
            <a:endParaRPr lang="en-US" dirty="0"/>
          </a:p>
        </p:txBody>
      </p:sp>
      <p:cxnSp>
        <p:nvCxnSpPr>
          <p:cNvPr id="45" name="Straight Connector 44"/>
          <p:cNvCxnSpPr/>
          <p:nvPr/>
        </p:nvCxnSpPr>
        <p:spPr>
          <a:xfrm>
            <a:off x="-12698" y="1122651"/>
            <a:ext cx="12204700" cy="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6" name="Picture 4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315702" y="273051"/>
            <a:ext cx="622041" cy="609600"/>
          </a:xfrm>
          <a:prstGeom prst="rect">
            <a:avLst/>
          </a:prstGeom>
        </p:spPr>
      </p:pic>
      <p:pic>
        <p:nvPicPr>
          <p:cNvPr id="9" name="Picture 8"/>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3766" y="-268697"/>
            <a:ext cx="1046288" cy="1452972"/>
          </a:xfrm>
          <a:prstGeom prst="rect">
            <a:avLst/>
          </a:prstGeom>
        </p:spPr>
      </p:pic>
    </p:spTree>
    <p:extLst>
      <p:ext uri="{BB962C8B-B14F-4D97-AF65-F5344CB8AC3E}">
        <p14:creationId xmlns:p14="http://schemas.microsoft.com/office/powerpoint/2010/main" val="195894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6685"/>
            <a:ext cx="5156200" cy="4349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6685"/>
            <a:ext cx="5156200" cy="4349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C108AF2-43B3-475B-BBCB-7FDDA893815D}" type="datetimeFigureOut">
              <a:rPr lang="en-US" smtClean="0"/>
              <a:t>6/14/2023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E6390E7-39C6-47D1-BE50-2961633AECDE}" type="slidenum">
              <a:rPr lang="en-US" smtClean="0"/>
              <a:t>‹#›</a:t>
            </a:fld>
            <a:endParaRPr lang="en-US" dirty="0"/>
          </a:p>
        </p:txBody>
      </p:sp>
    </p:spTree>
    <p:extLst>
      <p:ext uri="{BB962C8B-B14F-4D97-AF65-F5344CB8AC3E}">
        <p14:creationId xmlns:p14="http://schemas.microsoft.com/office/powerpoint/2010/main" val="486769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6186"/>
            <a:ext cx="10515600" cy="1325033"/>
          </a:xfrm>
        </p:spPr>
        <p:txBody>
          <a:bodyPr/>
          <a:lstStyle/>
          <a:p>
            <a:r>
              <a:rPr lang="en-US"/>
              <a:t>Click to edit Master title style</a:t>
            </a:r>
          </a:p>
        </p:txBody>
      </p:sp>
      <p:sp>
        <p:nvSpPr>
          <p:cNvPr id="3" name="Text Placeholder 2"/>
          <p:cNvSpPr>
            <a:spLocks noGrp="1"/>
          </p:cNvSpPr>
          <p:nvPr>
            <p:ph type="body" idx="1"/>
          </p:nvPr>
        </p:nvSpPr>
        <p:spPr>
          <a:xfrm>
            <a:off x="840319" y="1680634"/>
            <a:ext cx="5158316" cy="825500"/>
          </a:xfrm>
        </p:spPr>
        <p:txBody>
          <a:bodyPr anchor="b"/>
          <a:lstStyle>
            <a:lvl1pPr marL="0" indent="0">
              <a:buNone/>
              <a:defRPr sz="24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9" y="2506133"/>
            <a:ext cx="5158316" cy="368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0634"/>
            <a:ext cx="5183717" cy="825500"/>
          </a:xfrm>
        </p:spPr>
        <p:txBody>
          <a:bodyPr anchor="b"/>
          <a:lstStyle>
            <a:lvl1pPr marL="0" indent="0">
              <a:buNone/>
              <a:defRPr sz="24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6133"/>
            <a:ext cx="5183717" cy="368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C108AF2-43B3-475B-BBCB-7FDDA893815D}" type="datetimeFigureOut">
              <a:rPr lang="en-US" smtClean="0"/>
              <a:t>6/14/2023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E6390E7-39C6-47D1-BE50-2961633AECDE}" type="slidenum">
              <a:rPr lang="en-US" smtClean="0"/>
              <a:t>‹#›</a:t>
            </a:fld>
            <a:endParaRPr lang="en-US" dirty="0"/>
          </a:p>
        </p:txBody>
      </p:sp>
    </p:spTree>
    <p:extLst>
      <p:ext uri="{BB962C8B-B14F-4D97-AF65-F5344CB8AC3E}">
        <p14:creationId xmlns:p14="http://schemas.microsoft.com/office/powerpoint/2010/main" val="3239881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C108AF2-43B3-475B-BBCB-7FDDA893815D}" type="datetimeFigureOut">
              <a:rPr lang="en-US" smtClean="0"/>
              <a:t>6/14/2023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E6390E7-39C6-47D1-BE50-2961633AECDE}" type="slidenum">
              <a:rPr lang="en-US" smtClean="0"/>
              <a:t>‹#›</a:t>
            </a:fld>
            <a:endParaRPr lang="en-US" dirty="0"/>
          </a:p>
        </p:txBody>
      </p:sp>
    </p:spTree>
    <p:extLst>
      <p:ext uri="{BB962C8B-B14F-4D97-AF65-F5344CB8AC3E}">
        <p14:creationId xmlns:p14="http://schemas.microsoft.com/office/powerpoint/2010/main" val="1662756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108AF2-43B3-475B-BBCB-7FDDA893815D}" type="datetimeFigureOut">
              <a:rPr lang="en-US" smtClean="0"/>
              <a:t>6/14/2023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E6390E7-39C6-47D1-BE50-2961633AECDE}" type="slidenum">
              <a:rPr lang="en-US" smtClean="0"/>
              <a:t>‹#›</a:t>
            </a:fld>
            <a:endParaRPr lang="en-US" dirty="0"/>
          </a:p>
        </p:txBody>
      </p:sp>
    </p:spTree>
    <p:extLst>
      <p:ext uri="{BB962C8B-B14F-4D97-AF65-F5344CB8AC3E}">
        <p14:creationId xmlns:p14="http://schemas.microsoft.com/office/powerpoint/2010/main" val="3842524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9"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8487"/>
            <a:ext cx="6172200" cy="487256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9" y="2057402"/>
            <a:ext cx="3932767" cy="3812117"/>
          </a:xfrm>
        </p:spPr>
        <p:txBody>
          <a:bodyPr/>
          <a:lstStyle>
            <a:lvl1pPr marL="0" indent="0">
              <a:buNone/>
              <a:defRPr sz="160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C108AF2-43B3-475B-BBCB-7FDDA893815D}" type="datetimeFigureOut">
              <a:rPr lang="en-US" smtClean="0"/>
              <a:t>6/14/2023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E6390E7-39C6-47D1-BE50-2961633AECDE}" type="slidenum">
              <a:rPr lang="en-US" smtClean="0"/>
              <a:t>‹#›</a:t>
            </a:fld>
            <a:endParaRPr lang="en-US" dirty="0"/>
          </a:p>
        </p:txBody>
      </p:sp>
    </p:spTree>
    <p:extLst>
      <p:ext uri="{BB962C8B-B14F-4D97-AF65-F5344CB8AC3E}">
        <p14:creationId xmlns:p14="http://schemas.microsoft.com/office/powerpoint/2010/main" val="22616362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9"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8487"/>
            <a:ext cx="6172200" cy="4872567"/>
          </a:xfrm>
        </p:spPr>
        <p:txBody>
          <a:bodyPr/>
          <a:lstStyle>
            <a:lvl1pPr marL="0" indent="0">
              <a:buNone/>
              <a:defRPr sz="320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dirty="0"/>
              <a:t>Click icon to add picture</a:t>
            </a:r>
          </a:p>
        </p:txBody>
      </p:sp>
      <p:sp>
        <p:nvSpPr>
          <p:cNvPr id="4" name="Text Placeholder 3"/>
          <p:cNvSpPr>
            <a:spLocks noGrp="1"/>
          </p:cNvSpPr>
          <p:nvPr>
            <p:ph type="body" sz="half" idx="2"/>
          </p:nvPr>
        </p:nvSpPr>
        <p:spPr>
          <a:xfrm>
            <a:off x="840319" y="2057402"/>
            <a:ext cx="3932767" cy="3812117"/>
          </a:xfrm>
        </p:spPr>
        <p:txBody>
          <a:bodyPr/>
          <a:lstStyle>
            <a:lvl1pPr marL="0" indent="0">
              <a:buNone/>
              <a:defRPr sz="160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C108AF2-43B3-475B-BBCB-7FDDA893815D}" type="datetimeFigureOut">
              <a:rPr lang="en-US" smtClean="0"/>
              <a:t>6/14/2023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E6390E7-39C6-47D1-BE50-2961633AECDE}" type="slidenum">
              <a:rPr lang="en-US" smtClean="0"/>
              <a:t>‹#›</a:t>
            </a:fld>
            <a:endParaRPr lang="en-US" dirty="0"/>
          </a:p>
        </p:txBody>
      </p:sp>
    </p:spTree>
    <p:extLst>
      <p:ext uri="{BB962C8B-B14F-4D97-AF65-F5344CB8AC3E}">
        <p14:creationId xmlns:p14="http://schemas.microsoft.com/office/powerpoint/2010/main" val="1223956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emf"/><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6186"/>
            <a:ext cx="10515600" cy="132503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6685"/>
            <a:ext cx="10515600" cy="434974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3"/>
            <a:ext cx="2743200" cy="366183"/>
          </a:xfrm>
          <a:prstGeom prst="rect">
            <a:avLst/>
          </a:prstGeom>
        </p:spPr>
        <p:txBody>
          <a:bodyPr vert="horz" lIns="91440" tIns="45720" rIns="91440" bIns="45720" rtlCol="0" anchor="ctr"/>
          <a:lstStyle>
            <a:lvl1pPr algn="l">
              <a:defRPr sz="1200">
                <a:solidFill>
                  <a:schemeClr val="tx1">
                    <a:tint val="75000"/>
                  </a:schemeClr>
                </a:solidFill>
              </a:defRPr>
            </a:lvl1pPr>
          </a:lstStyle>
          <a:p>
            <a:fld id="{2C108AF2-43B3-475B-BBCB-7FDDA893815D}" type="datetimeFigureOut">
              <a:rPr lang="en-US" smtClean="0"/>
              <a:t>6/14/2023</a:t>
            </a:fld>
            <a:endParaRPr lang="en-US" dirty="0"/>
          </a:p>
        </p:txBody>
      </p:sp>
      <p:sp>
        <p:nvSpPr>
          <p:cNvPr id="5" name="Footer Placeholder 4"/>
          <p:cNvSpPr>
            <a:spLocks noGrp="1"/>
          </p:cNvSpPr>
          <p:nvPr>
            <p:ph type="ftr" sz="quarter" idx="3"/>
          </p:nvPr>
        </p:nvSpPr>
        <p:spPr>
          <a:xfrm>
            <a:off x="4038600" y="6356353"/>
            <a:ext cx="4114800" cy="36618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3"/>
            <a:ext cx="2743200" cy="366183"/>
          </a:xfrm>
          <a:prstGeom prst="rect">
            <a:avLst/>
          </a:prstGeom>
        </p:spPr>
        <p:txBody>
          <a:bodyPr vert="horz" lIns="91440" tIns="45720" rIns="91440" bIns="45720" rtlCol="0" anchor="ctr"/>
          <a:lstStyle>
            <a:lvl1pPr algn="r">
              <a:defRPr sz="1200">
                <a:solidFill>
                  <a:schemeClr val="tx1">
                    <a:tint val="75000"/>
                  </a:schemeClr>
                </a:solidFill>
              </a:defRPr>
            </a:lvl1pPr>
          </a:lstStyle>
          <a:p>
            <a:fld id="{3E6390E7-39C6-47D1-BE50-2961633AECDE}" type="slidenum">
              <a:rPr lang="en-US" smtClean="0"/>
              <a:t>‹#›</a:t>
            </a:fld>
            <a:endParaRPr lang="en-US" dirty="0"/>
          </a:p>
        </p:txBody>
      </p:sp>
    </p:spTree>
    <p:extLst>
      <p:ext uri="{BB962C8B-B14F-4D97-AF65-F5344CB8AC3E}">
        <p14:creationId xmlns:p14="http://schemas.microsoft.com/office/powerpoint/2010/main" val="60667136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378"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8"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8"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2" indent="-228594" algn="l" defTabSz="914378"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8"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5"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02329" y="267"/>
            <a:ext cx="997527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302327" y="1600203"/>
            <a:ext cx="1028007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6C7FD6-50DC-4DF4-A9C2-C74595A7F979}" type="datetimeFigureOut">
              <a:rPr lang="en-US" smtClean="0"/>
              <a:t>6/14/2023</a:t>
            </a:fld>
            <a:endParaRPr lang="en-US" dirty="0"/>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65C374-9DD2-47AA-BBA2-49442214782A}" type="slidenum">
              <a:rPr lang="en-US" smtClean="0"/>
              <a:t>‹#›</a:t>
            </a:fld>
            <a:endParaRPr lang="en-US" dirty="0"/>
          </a:p>
        </p:txBody>
      </p:sp>
      <p:pic>
        <p:nvPicPr>
          <p:cNvPr id="7" name="Picture 6"/>
          <p:cNvPicPr>
            <a:picLocks noChangeAspect="1"/>
          </p:cNvPicPr>
          <p:nvPr/>
        </p:nvPicPr>
        <p:blipFill>
          <a:blip r:embed="rId13">
            <a:extLst>
              <a:ext uri="{28A0092B-C50C-407E-A947-70E740481C1C}">
                <a14:useLocalDpi xmlns:a14="http://schemas.microsoft.com/office/drawing/2010/main"/>
              </a:ext>
            </a:extLst>
          </a:blip>
          <a:stretch>
            <a:fillRect/>
          </a:stretch>
        </p:blipFill>
        <p:spPr>
          <a:xfrm>
            <a:off x="11315702" y="273051"/>
            <a:ext cx="622041" cy="609600"/>
          </a:xfrm>
          <a:prstGeom prst="rect">
            <a:avLst/>
          </a:prstGeom>
        </p:spPr>
      </p:pic>
      <p:cxnSp>
        <p:nvCxnSpPr>
          <p:cNvPr id="8" name="Straight Connector 7"/>
          <p:cNvCxnSpPr/>
          <p:nvPr/>
        </p:nvCxnSpPr>
        <p:spPr>
          <a:xfrm>
            <a:off x="-6349" y="1184275"/>
            <a:ext cx="12204700" cy="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147416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378" rtl="0" eaLnBrk="1" latinLnBrk="0" hangingPunct="1">
        <a:spcBef>
          <a:spcPct val="0"/>
        </a:spcBef>
        <a:buNone/>
        <a:defRPr sz="3200" kern="1200">
          <a:solidFill>
            <a:schemeClr val="tx1"/>
          </a:solidFill>
          <a:latin typeface="+mj-lt"/>
          <a:ea typeface="+mj-ea"/>
          <a:cs typeface="+mj-cs"/>
        </a:defRPr>
      </a:lvl1pPr>
    </p:titleStyle>
    <p:bodyStyle>
      <a:lvl1pPr marL="342892" indent="-342892" algn="l" defTabSz="914378"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742931" indent="-285743"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2pPr>
      <a:lvl3pPr marL="1142972" indent="-228594" algn="l" defTabSz="914378"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600160" indent="-228594" algn="l" defTabSz="914378"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348" indent="-228594" algn="l" defTabSz="914378"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537"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5"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54.png"/><Relationship Id="rId4" Type="http://schemas.openxmlformats.org/officeDocument/2006/relationships/image" Target="../media/image53.png"/></Relationships>
</file>

<file path=ppt/slides/_rels/slide11.xml.rels><?xml version="1.0" encoding="UTF-8" standalone="yes"?>
<Relationships xmlns="http://schemas.openxmlformats.org/package/2006/relationships"><Relationship Id="rId8" Type="http://schemas.openxmlformats.org/officeDocument/2006/relationships/image" Target="../media/image60.jpeg"/><Relationship Id="rId3" Type="http://schemas.openxmlformats.org/officeDocument/2006/relationships/image" Target="../media/image55.jpeg"/><Relationship Id="rId7" Type="http://schemas.openxmlformats.org/officeDocument/2006/relationships/image" Target="../media/image59.jpe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58.jpeg"/><Relationship Id="rId5" Type="http://schemas.openxmlformats.org/officeDocument/2006/relationships/image" Target="../media/image57.jpeg"/><Relationship Id="rId4" Type="http://schemas.openxmlformats.org/officeDocument/2006/relationships/image" Target="../media/image56.jpeg"/><Relationship Id="rId9" Type="http://schemas.openxmlformats.org/officeDocument/2006/relationships/image" Target="../media/image61.jpeg"/></Relationships>
</file>

<file path=ppt/slides/_rels/slide12.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62.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64.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68.jpeg"/><Relationship Id="rId5" Type="http://schemas.openxmlformats.org/officeDocument/2006/relationships/image" Target="../media/image67.jpeg"/><Relationship Id="rId4" Type="http://schemas.openxmlformats.org/officeDocument/2006/relationships/image" Target="../media/image66.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jpeg"/><Relationship Id="rId11" Type="http://schemas.openxmlformats.org/officeDocument/2006/relationships/image" Target="../media/image11.jpeg"/><Relationship Id="rId5" Type="http://schemas.openxmlformats.org/officeDocument/2006/relationships/image" Target="../media/image5.jpeg"/><Relationship Id="rId10" Type="http://schemas.openxmlformats.org/officeDocument/2006/relationships/image" Target="../media/image10.jpeg"/><Relationship Id="rId4" Type="http://schemas.openxmlformats.org/officeDocument/2006/relationships/image" Target="../media/image4.jpeg"/><Relationship Id="rId9" Type="http://schemas.openxmlformats.org/officeDocument/2006/relationships/image" Target="../media/image9.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17.jpeg"/><Relationship Id="rId13" Type="http://schemas.openxmlformats.org/officeDocument/2006/relationships/image" Target="../media/image22.jpeg"/><Relationship Id="rId3" Type="http://schemas.openxmlformats.org/officeDocument/2006/relationships/image" Target="../media/image12.jpeg"/><Relationship Id="rId7" Type="http://schemas.openxmlformats.org/officeDocument/2006/relationships/image" Target="../media/image16.jpeg"/><Relationship Id="rId12" Type="http://schemas.openxmlformats.org/officeDocument/2006/relationships/image" Target="../media/image21.jpeg"/><Relationship Id="rId2" Type="http://schemas.openxmlformats.org/officeDocument/2006/relationships/notesSlide" Target="../notesSlides/notesSlide4.xml"/><Relationship Id="rId16" Type="http://schemas.openxmlformats.org/officeDocument/2006/relationships/image" Target="../media/image25.jpeg"/><Relationship Id="rId1" Type="http://schemas.openxmlformats.org/officeDocument/2006/relationships/slideLayout" Target="../slideLayouts/slideLayout3.xml"/><Relationship Id="rId6" Type="http://schemas.openxmlformats.org/officeDocument/2006/relationships/image" Target="../media/image15.jpeg"/><Relationship Id="rId11" Type="http://schemas.openxmlformats.org/officeDocument/2006/relationships/image" Target="../media/image20.jpeg"/><Relationship Id="rId5" Type="http://schemas.openxmlformats.org/officeDocument/2006/relationships/image" Target="../media/image14.jpeg"/><Relationship Id="rId15" Type="http://schemas.openxmlformats.org/officeDocument/2006/relationships/image" Target="../media/image24.jpeg"/><Relationship Id="rId10" Type="http://schemas.openxmlformats.org/officeDocument/2006/relationships/image" Target="../media/image19.jpeg"/><Relationship Id="rId4" Type="http://schemas.openxmlformats.org/officeDocument/2006/relationships/image" Target="../media/image13.jpeg"/><Relationship Id="rId9" Type="http://schemas.openxmlformats.org/officeDocument/2006/relationships/image" Target="../media/image18.jpeg"/><Relationship Id="rId14" Type="http://schemas.openxmlformats.org/officeDocument/2006/relationships/image" Target="../media/image23.jpeg"/></Relationships>
</file>

<file path=ppt/slides/_rels/slide6.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image" Target="../media/image26.jpeg"/><Relationship Id="rId7" Type="http://schemas.openxmlformats.org/officeDocument/2006/relationships/image" Target="../media/image29.jpeg"/><Relationship Id="rId12" Type="http://schemas.openxmlformats.org/officeDocument/2006/relationships/image" Target="../media/image34.jpe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microsoft.com/office/2007/relationships/hdphoto" Target="../media/hdphoto1.wdp"/><Relationship Id="rId11" Type="http://schemas.openxmlformats.org/officeDocument/2006/relationships/image" Target="../media/image33.jpeg"/><Relationship Id="rId5" Type="http://schemas.openxmlformats.org/officeDocument/2006/relationships/image" Target="../media/image28.png"/><Relationship Id="rId10" Type="http://schemas.openxmlformats.org/officeDocument/2006/relationships/image" Target="../media/image32.jpeg"/><Relationship Id="rId4" Type="http://schemas.openxmlformats.org/officeDocument/2006/relationships/image" Target="../media/image27.jpeg"/><Relationship Id="rId9" Type="http://schemas.openxmlformats.org/officeDocument/2006/relationships/image" Target="../media/image31.jpeg"/></Relationships>
</file>

<file path=ppt/slides/_rels/slide7.xml.rels><?xml version="1.0" encoding="UTF-8" standalone="yes"?>
<Relationships xmlns="http://schemas.openxmlformats.org/package/2006/relationships"><Relationship Id="rId8" Type="http://schemas.openxmlformats.org/officeDocument/2006/relationships/image" Target="../media/image40.jpeg"/><Relationship Id="rId3" Type="http://schemas.openxmlformats.org/officeDocument/2006/relationships/image" Target="../media/image35.jpeg"/><Relationship Id="rId7" Type="http://schemas.openxmlformats.org/officeDocument/2006/relationships/image" Target="../media/image39.jpe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38.jpeg"/><Relationship Id="rId5" Type="http://schemas.openxmlformats.org/officeDocument/2006/relationships/image" Target="../media/image37.jpeg"/><Relationship Id="rId10" Type="http://schemas.openxmlformats.org/officeDocument/2006/relationships/image" Target="../media/image42.jpeg"/><Relationship Id="rId4" Type="http://schemas.openxmlformats.org/officeDocument/2006/relationships/image" Target="../media/image36.jpeg"/><Relationship Id="rId9" Type="http://schemas.openxmlformats.org/officeDocument/2006/relationships/image" Target="../media/image41.jpeg"/></Relationships>
</file>

<file path=ppt/slides/_rels/slide8.xml.rels><?xml version="1.0" encoding="UTF-8" standalone="yes"?>
<Relationships xmlns="http://schemas.openxmlformats.org/package/2006/relationships"><Relationship Id="rId8" Type="http://schemas.openxmlformats.org/officeDocument/2006/relationships/image" Target="../media/image48.jpeg"/><Relationship Id="rId3" Type="http://schemas.openxmlformats.org/officeDocument/2006/relationships/image" Target="../media/image43.jpeg"/><Relationship Id="rId7" Type="http://schemas.openxmlformats.org/officeDocument/2006/relationships/image" Target="../media/image47.jpeg"/><Relationship Id="rId12" Type="http://schemas.microsoft.com/office/2007/relationships/hdphoto" Target="../media/hdphoto2.wdp"/><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46.jpeg"/><Relationship Id="rId11" Type="http://schemas.openxmlformats.org/officeDocument/2006/relationships/image" Target="../media/image51.png"/><Relationship Id="rId5" Type="http://schemas.openxmlformats.org/officeDocument/2006/relationships/image" Target="../media/image45.jpeg"/><Relationship Id="rId10" Type="http://schemas.openxmlformats.org/officeDocument/2006/relationships/image" Target="../media/image50.jpeg"/><Relationship Id="rId4" Type="http://schemas.openxmlformats.org/officeDocument/2006/relationships/image" Target="../media/image44.jpeg"/><Relationship Id="rId9" Type="http://schemas.openxmlformats.org/officeDocument/2006/relationships/image" Target="../media/image49.jpeg"/></Relationships>
</file>

<file path=ppt/slides/_rels/slide9.xml.rels><?xml version="1.0" encoding="UTF-8" standalone="yes"?>
<Relationships xmlns="http://schemas.openxmlformats.org/package/2006/relationships"><Relationship Id="rId3" Type="http://schemas.openxmlformats.org/officeDocument/2006/relationships/image" Target="../media/image25.jpeg"/><Relationship Id="rId7" Type="http://schemas.openxmlformats.org/officeDocument/2006/relationships/image" Target="../media/image27.jpe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4.jpeg"/><Relationship Id="rId5" Type="http://schemas.openxmlformats.org/officeDocument/2006/relationships/image" Target="../media/image22.jpeg"/><Relationship Id="rId4" Type="http://schemas.openxmlformats.org/officeDocument/2006/relationships/image" Target="../media/image2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43182" y="2105144"/>
            <a:ext cx="8061302" cy="1938092"/>
          </a:xfrm>
        </p:spPr>
        <p:txBody>
          <a:bodyPr>
            <a:normAutofit/>
          </a:bodyPr>
          <a:lstStyle/>
          <a:p>
            <a:br>
              <a:rPr lang="en-US" dirty="0"/>
            </a:br>
            <a:r>
              <a:rPr lang="en-US" b="1" u="sng" dirty="0"/>
              <a:t>Application Study</a:t>
            </a:r>
            <a:br>
              <a:rPr lang="en-US" dirty="0"/>
            </a:br>
            <a:r>
              <a:rPr lang="en-US" dirty="0"/>
              <a:t>2820 6X4 Tipper with NRS – BS6</a:t>
            </a:r>
            <a:br>
              <a:rPr lang="en-US" dirty="0"/>
            </a:br>
            <a:r>
              <a:rPr lang="en-US" dirty="0" err="1"/>
              <a:t>Panchgaon</a:t>
            </a:r>
            <a:r>
              <a:rPr lang="en-US" dirty="0"/>
              <a:t>, Nagpur</a:t>
            </a:r>
          </a:p>
        </p:txBody>
      </p:sp>
      <p:sp>
        <p:nvSpPr>
          <p:cNvPr id="5" name="TextBox 4">
            <a:extLst>
              <a:ext uri="{FF2B5EF4-FFF2-40B4-BE49-F238E27FC236}">
                <a16:creationId xmlns:a16="http://schemas.microsoft.com/office/drawing/2014/main" id="{21C9A193-6099-4B44-BA7C-49EBA2273537}"/>
              </a:ext>
            </a:extLst>
          </p:cNvPr>
          <p:cNvSpPr txBox="1"/>
          <p:nvPr/>
        </p:nvSpPr>
        <p:spPr>
          <a:xfrm>
            <a:off x="10967626" y="5407834"/>
            <a:ext cx="1093569" cy="461665"/>
          </a:xfrm>
          <a:prstGeom prst="rect">
            <a:avLst/>
          </a:prstGeom>
          <a:noFill/>
        </p:spPr>
        <p:txBody>
          <a:bodyPr wrap="none" rtlCol="0">
            <a:spAutoFit/>
          </a:bodyPr>
          <a:lstStyle/>
          <a:p>
            <a:endParaRPr lang="en-US" sz="1200" dirty="0"/>
          </a:p>
          <a:p>
            <a:r>
              <a:rPr lang="en-US" sz="1200" dirty="0"/>
              <a:t>22</a:t>
            </a:r>
            <a:r>
              <a:rPr lang="en-US" sz="1200" baseline="30000" dirty="0"/>
              <a:t>nd</a:t>
            </a:r>
            <a:r>
              <a:rPr lang="en-US" sz="1200" dirty="0"/>
              <a:t> Mar 2022</a:t>
            </a:r>
          </a:p>
        </p:txBody>
      </p:sp>
      <p:sp>
        <p:nvSpPr>
          <p:cNvPr id="4" name="Title 1">
            <a:extLst>
              <a:ext uri="{FF2B5EF4-FFF2-40B4-BE49-F238E27FC236}">
                <a16:creationId xmlns:a16="http://schemas.microsoft.com/office/drawing/2014/main" id="{10D18A91-586C-413A-9FC5-5284DB943959}"/>
              </a:ext>
            </a:extLst>
          </p:cNvPr>
          <p:cNvSpPr txBox="1">
            <a:spLocks/>
          </p:cNvSpPr>
          <p:nvPr/>
        </p:nvSpPr>
        <p:spPr>
          <a:xfrm>
            <a:off x="0" y="4218709"/>
            <a:ext cx="3408218" cy="1938092"/>
          </a:xfrm>
          <a:prstGeom prst="rect">
            <a:avLst/>
          </a:prstGeom>
        </p:spPr>
        <p:txBody>
          <a:bodyPr vert="horz" lIns="91440" tIns="45720" rIns="91440" bIns="45720" rtlCol="0" anchor="b">
            <a:normAutofit/>
          </a:bodyPr>
          <a:lstStyle>
            <a:lvl1pPr algn="ctr" defTabSz="914378" rtl="0" eaLnBrk="1" latinLnBrk="0" hangingPunct="1">
              <a:lnSpc>
                <a:spcPct val="90000"/>
              </a:lnSpc>
              <a:spcBef>
                <a:spcPct val="0"/>
              </a:spcBef>
              <a:buNone/>
              <a:defRPr sz="3200" kern="1200">
                <a:solidFill>
                  <a:schemeClr val="tx1"/>
                </a:solidFill>
                <a:latin typeface="+mn-lt"/>
                <a:ea typeface="+mj-ea"/>
                <a:cs typeface="+mj-cs"/>
              </a:defRPr>
            </a:lvl1pPr>
          </a:lstStyle>
          <a:p>
            <a:pPr algn="l"/>
            <a:r>
              <a:rPr lang="en-US" sz="1800" b="1" u="sng" dirty="0"/>
              <a:t>Members present:</a:t>
            </a:r>
          </a:p>
          <a:p>
            <a:pPr algn="l"/>
            <a:r>
              <a:rPr lang="en-US" sz="1800" dirty="0"/>
              <a:t>Karthick Raghu, Service HO</a:t>
            </a:r>
          </a:p>
          <a:p>
            <a:pPr algn="l"/>
            <a:r>
              <a:rPr lang="en-US" sz="1800" dirty="0"/>
              <a:t>Jegatheesvaran S, Field Service</a:t>
            </a:r>
          </a:p>
          <a:p>
            <a:pPr algn="l"/>
            <a:r>
              <a:rPr lang="en-US" sz="1800" dirty="0"/>
              <a:t>Rajesh Kumar R, FQ</a:t>
            </a:r>
          </a:p>
          <a:p>
            <a:pPr algn="l"/>
            <a:r>
              <a:rPr lang="en-US" sz="1800" dirty="0"/>
              <a:t>Pavan </a:t>
            </a:r>
            <a:r>
              <a:rPr lang="en-IN" sz="1800" dirty="0"/>
              <a:t>Kumar,</a:t>
            </a:r>
            <a:r>
              <a:rPr lang="en-US" sz="1800" dirty="0"/>
              <a:t>  PD</a:t>
            </a:r>
          </a:p>
          <a:p>
            <a:pPr algn="l"/>
            <a:endParaRPr lang="en-US" sz="1800" dirty="0"/>
          </a:p>
        </p:txBody>
      </p:sp>
    </p:spTree>
    <p:extLst>
      <p:ext uri="{BB962C8B-B14F-4D97-AF65-F5344CB8AC3E}">
        <p14:creationId xmlns:p14="http://schemas.microsoft.com/office/powerpoint/2010/main" val="1108092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C4C805A-5205-4308-9E0D-20543B76D8EE}"/>
              </a:ext>
            </a:extLst>
          </p:cNvPr>
          <p:cNvPicPr>
            <a:picLocks noChangeAspect="1"/>
          </p:cNvPicPr>
          <p:nvPr/>
        </p:nvPicPr>
        <p:blipFill rotWithShape="1">
          <a:blip r:embed="rId3"/>
          <a:srcRect l="819"/>
          <a:stretch/>
        </p:blipFill>
        <p:spPr>
          <a:xfrm>
            <a:off x="346365" y="1215736"/>
            <a:ext cx="3987898" cy="4284519"/>
          </a:xfrm>
          <a:prstGeom prst="rect">
            <a:avLst/>
          </a:prstGeom>
        </p:spPr>
      </p:pic>
      <p:sp>
        <p:nvSpPr>
          <p:cNvPr id="5" name="Rectangle 4">
            <a:extLst>
              <a:ext uri="{FF2B5EF4-FFF2-40B4-BE49-F238E27FC236}">
                <a16:creationId xmlns:a16="http://schemas.microsoft.com/office/drawing/2014/main" id="{E12B069C-FF8E-4E80-BB13-26826D58A28D}"/>
              </a:ext>
            </a:extLst>
          </p:cNvPr>
          <p:cNvSpPr/>
          <p:nvPr/>
        </p:nvSpPr>
        <p:spPr>
          <a:xfrm>
            <a:off x="346365" y="2576945"/>
            <a:ext cx="3987898" cy="193964"/>
          </a:xfrm>
          <a:prstGeom prst="rect">
            <a:avLst/>
          </a:prstGeom>
          <a:noFill/>
          <a:ln w="38100">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A2837AE8-E320-44FD-A0C7-AEAB5C0162C3}"/>
              </a:ext>
            </a:extLst>
          </p:cNvPr>
          <p:cNvPicPr>
            <a:picLocks noChangeAspect="1"/>
          </p:cNvPicPr>
          <p:nvPr/>
        </p:nvPicPr>
        <p:blipFill>
          <a:blip r:embed="rId4"/>
          <a:stretch>
            <a:fillRect/>
          </a:stretch>
        </p:blipFill>
        <p:spPr>
          <a:xfrm>
            <a:off x="5127914" y="1173219"/>
            <a:ext cx="6163542" cy="593804"/>
          </a:xfrm>
          <a:prstGeom prst="rect">
            <a:avLst/>
          </a:prstGeom>
        </p:spPr>
      </p:pic>
      <p:pic>
        <p:nvPicPr>
          <p:cNvPr id="9" name="Picture 8">
            <a:extLst>
              <a:ext uri="{FF2B5EF4-FFF2-40B4-BE49-F238E27FC236}">
                <a16:creationId xmlns:a16="http://schemas.microsoft.com/office/drawing/2014/main" id="{A3E484C3-7C03-4A6A-B33B-586179353F09}"/>
              </a:ext>
            </a:extLst>
          </p:cNvPr>
          <p:cNvPicPr>
            <a:picLocks noChangeAspect="1"/>
          </p:cNvPicPr>
          <p:nvPr/>
        </p:nvPicPr>
        <p:blipFill>
          <a:blip r:embed="rId5"/>
          <a:stretch>
            <a:fillRect/>
          </a:stretch>
        </p:blipFill>
        <p:spPr>
          <a:xfrm>
            <a:off x="5127914" y="1759975"/>
            <a:ext cx="6163542" cy="3926404"/>
          </a:xfrm>
          <a:prstGeom prst="rect">
            <a:avLst/>
          </a:prstGeom>
        </p:spPr>
      </p:pic>
      <p:graphicFrame>
        <p:nvGraphicFramePr>
          <p:cNvPr id="25" name="Table 24">
            <a:extLst>
              <a:ext uri="{FF2B5EF4-FFF2-40B4-BE49-F238E27FC236}">
                <a16:creationId xmlns:a16="http://schemas.microsoft.com/office/drawing/2014/main" id="{96E4D85E-BBFC-4C85-B171-5D7966575BB3}"/>
              </a:ext>
            </a:extLst>
          </p:cNvPr>
          <p:cNvGraphicFramePr>
            <a:graphicFrameLocks noGrp="1"/>
          </p:cNvGraphicFramePr>
          <p:nvPr>
            <p:extLst>
              <p:ext uri="{D42A27DB-BD31-4B8C-83A1-F6EECF244321}">
                <p14:modId xmlns:p14="http://schemas.microsoft.com/office/powerpoint/2010/main" val="604231441"/>
              </p:ext>
            </p:extLst>
          </p:nvPr>
        </p:nvGraphicFramePr>
        <p:xfrm>
          <a:off x="2704305" y="5638800"/>
          <a:ext cx="7520349" cy="1219200"/>
        </p:xfrm>
        <a:graphic>
          <a:graphicData uri="http://schemas.openxmlformats.org/drawingml/2006/table">
            <a:tbl>
              <a:tblPr firstRow="1" bandRow="1">
                <a:tableStyleId>{5C22544A-7EE6-4342-B048-85BDC9FD1C3A}</a:tableStyleId>
              </a:tblPr>
              <a:tblGrid>
                <a:gridCol w="1152780">
                  <a:extLst>
                    <a:ext uri="{9D8B030D-6E8A-4147-A177-3AD203B41FA5}">
                      <a16:colId xmlns:a16="http://schemas.microsoft.com/office/drawing/2014/main" val="2804980671"/>
                    </a:ext>
                  </a:extLst>
                </a:gridCol>
                <a:gridCol w="3041227">
                  <a:extLst>
                    <a:ext uri="{9D8B030D-6E8A-4147-A177-3AD203B41FA5}">
                      <a16:colId xmlns:a16="http://schemas.microsoft.com/office/drawing/2014/main" val="2949037620"/>
                    </a:ext>
                  </a:extLst>
                </a:gridCol>
                <a:gridCol w="3326342">
                  <a:extLst>
                    <a:ext uri="{9D8B030D-6E8A-4147-A177-3AD203B41FA5}">
                      <a16:colId xmlns:a16="http://schemas.microsoft.com/office/drawing/2014/main" val="210913234"/>
                    </a:ext>
                  </a:extLst>
                </a:gridCol>
              </a:tblGrid>
              <a:tr h="264400">
                <a:tc>
                  <a:txBody>
                    <a:bodyPr/>
                    <a:lstStyle/>
                    <a:p>
                      <a:endParaRPr lang="en-IN" sz="14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r>
                        <a:rPr lang="en-US" sz="1400" dirty="0">
                          <a:solidFill>
                            <a:sysClr val="windowText" lastClr="000000"/>
                          </a:solidFill>
                        </a:rPr>
                        <a:t>Spec</a:t>
                      </a:r>
                      <a:endParaRPr lang="en-IN" sz="14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r>
                        <a:rPr lang="en-US" sz="1400" dirty="0">
                          <a:solidFill>
                            <a:sysClr val="windowText" lastClr="000000"/>
                          </a:solidFill>
                        </a:rPr>
                        <a:t>Actual</a:t>
                      </a:r>
                      <a:endParaRPr lang="en-IN" sz="14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011647166"/>
                  </a:ext>
                </a:extLst>
              </a:tr>
              <a:tr h="264400">
                <a:tc>
                  <a:txBody>
                    <a:bodyPr/>
                    <a:lstStyle/>
                    <a:p>
                      <a:r>
                        <a:rPr lang="en-US" sz="1400" dirty="0">
                          <a:solidFill>
                            <a:sysClr val="windowText" lastClr="000000"/>
                          </a:solidFill>
                        </a:rPr>
                        <a:t>Load</a:t>
                      </a:r>
                      <a:endParaRPr lang="en-IN" sz="14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solidFill>
                            <a:sysClr val="windowText" lastClr="000000"/>
                          </a:solidFill>
                        </a:rPr>
                        <a:t>GVW: 34T</a:t>
                      </a:r>
                      <a:endParaRPr lang="en-IN" sz="14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solidFill>
                            <a:sysClr val="windowText" lastClr="000000"/>
                          </a:solidFill>
                        </a:rPr>
                        <a:t>GVW: 41.4T – 44.4T. One found with 47.2T</a:t>
                      </a:r>
                      <a:endParaRPr lang="en-IN" sz="14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7157853"/>
                  </a:ext>
                </a:extLst>
              </a:tr>
              <a:tr h="264400">
                <a:tc>
                  <a:txBody>
                    <a:bodyPr/>
                    <a:lstStyle/>
                    <a:p>
                      <a:r>
                        <a:rPr lang="en-US" sz="1400" dirty="0">
                          <a:solidFill>
                            <a:sysClr val="windowText" lastClr="000000"/>
                          </a:solidFill>
                        </a:rPr>
                        <a:t>Road</a:t>
                      </a:r>
                      <a:endParaRPr lang="en-IN" sz="14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solidFill>
                            <a:sysClr val="windowText" lastClr="000000"/>
                          </a:solidFill>
                        </a:rPr>
                        <a:t>20% off road permissible</a:t>
                      </a:r>
                      <a:endParaRPr lang="en-IN" sz="14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solidFill>
                            <a:sysClr val="windowText" lastClr="000000"/>
                          </a:solidFill>
                        </a:rPr>
                        <a:t>Kutcha road found only at Crusher</a:t>
                      </a:r>
                      <a:endParaRPr lang="en-IN" sz="14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63839227"/>
                  </a:ext>
                </a:extLst>
              </a:tr>
              <a:tr h="264400">
                <a:tc>
                  <a:txBody>
                    <a:bodyPr/>
                    <a:lstStyle/>
                    <a:p>
                      <a:r>
                        <a:rPr lang="en-US" sz="1400" b="1" dirty="0">
                          <a:solidFill>
                            <a:sysClr val="windowText" lastClr="000000"/>
                          </a:solidFill>
                        </a:rPr>
                        <a:t>LR</a:t>
                      </a:r>
                      <a:endParaRPr lang="en-IN" sz="1400" b="1"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r>
                        <a:rPr lang="en-US" sz="1400" b="1" dirty="0">
                          <a:solidFill>
                            <a:sysClr val="windowText" lastClr="000000"/>
                          </a:solidFill>
                        </a:rPr>
                        <a:t>L2R2</a:t>
                      </a:r>
                      <a:endParaRPr lang="en-IN" sz="1400" b="1"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r>
                        <a:rPr lang="en-US" sz="1400" b="1" dirty="0">
                          <a:solidFill>
                            <a:sysClr val="windowText" lastClr="000000"/>
                          </a:solidFill>
                        </a:rPr>
                        <a:t>L3R2/ L4R2</a:t>
                      </a:r>
                      <a:endParaRPr lang="en-IN" sz="1400" b="1"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239771134"/>
                  </a:ext>
                </a:extLst>
              </a:tr>
            </a:tbl>
          </a:graphicData>
        </a:graphic>
      </p:graphicFrame>
      <p:sp>
        <p:nvSpPr>
          <p:cNvPr id="27" name="TextBox 26">
            <a:extLst>
              <a:ext uri="{FF2B5EF4-FFF2-40B4-BE49-F238E27FC236}">
                <a16:creationId xmlns:a16="http://schemas.microsoft.com/office/drawing/2014/main" id="{E1A47885-D5A1-40FC-8AE2-3186F5119BB0}"/>
              </a:ext>
            </a:extLst>
          </p:cNvPr>
          <p:cNvSpPr txBox="1"/>
          <p:nvPr/>
        </p:nvSpPr>
        <p:spPr>
          <a:xfrm>
            <a:off x="1003863" y="335143"/>
            <a:ext cx="10509924" cy="461665"/>
          </a:xfrm>
          <a:prstGeom prst="rect">
            <a:avLst/>
          </a:prstGeom>
          <a:noFill/>
        </p:spPr>
        <p:txBody>
          <a:bodyPr wrap="square" rtlCol="0">
            <a:spAutoFit/>
          </a:bodyPr>
          <a:lstStyle/>
          <a:p>
            <a:r>
              <a:rPr lang="en-US" sz="2400" b="1" dirty="0"/>
              <a:t>Operating LR against Spec LR</a:t>
            </a:r>
            <a:endParaRPr lang="en-IN" sz="2000" b="1" dirty="0">
              <a:solidFill>
                <a:srgbClr val="0000FF"/>
              </a:solidFill>
            </a:endParaRPr>
          </a:p>
        </p:txBody>
      </p:sp>
    </p:spTree>
    <p:extLst>
      <p:ext uri="{BB962C8B-B14F-4D97-AF65-F5344CB8AC3E}">
        <p14:creationId xmlns:p14="http://schemas.microsoft.com/office/powerpoint/2010/main" val="37188997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9169A6AE-6358-4C41-B635-63AA00CE8DD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8977" b="28898"/>
          <a:stretch/>
        </p:blipFill>
        <p:spPr>
          <a:xfrm>
            <a:off x="6144330" y="3505173"/>
            <a:ext cx="2914032" cy="1191742"/>
          </a:xfrm>
          <a:prstGeom prst="rect">
            <a:avLst/>
          </a:prstGeom>
        </p:spPr>
      </p:pic>
      <p:graphicFrame>
        <p:nvGraphicFramePr>
          <p:cNvPr id="4" name="Table 3">
            <a:extLst>
              <a:ext uri="{FF2B5EF4-FFF2-40B4-BE49-F238E27FC236}">
                <a16:creationId xmlns:a16="http://schemas.microsoft.com/office/drawing/2014/main" id="{BFE4BA2A-C7A9-47C6-946C-C73DAD5FE0A9}"/>
              </a:ext>
            </a:extLst>
          </p:cNvPr>
          <p:cNvGraphicFramePr>
            <a:graphicFrameLocks noGrp="1"/>
          </p:cNvGraphicFramePr>
          <p:nvPr>
            <p:extLst>
              <p:ext uri="{D42A27DB-BD31-4B8C-83A1-F6EECF244321}">
                <p14:modId xmlns:p14="http://schemas.microsoft.com/office/powerpoint/2010/main" val="1506553788"/>
              </p:ext>
            </p:extLst>
          </p:nvPr>
        </p:nvGraphicFramePr>
        <p:xfrm>
          <a:off x="14950" y="3392946"/>
          <a:ext cx="2770909" cy="1266825"/>
        </p:xfrm>
        <a:graphic>
          <a:graphicData uri="http://schemas.openxmlformats.org/drawingml/2006/table">
            <a:tbl>
              <a:tblPr/>
              <a:tblGrid>
                <a:gridCol w="1482436">
                  <a:extLst>
                    <a:ext uri="{9D8B030D-6E8A-4147-A177-3AD203B41FA5}">
                      <a16:colId xmlns:a16="http://schemas.microsoft.com/office/drawing/2014/main" val="4278016924"/>
                    </a:ext>
                  </a:extLst>
                </a:gridCol>
                <a:gridCol w="1288473">
                  <a:extLst>
                    <a:ext uri="{9D8B030D-6E8A-4147-A177-3AD203B41FA5}">
                      <a16:colId xmlns:a16="http://schemas.microsoft.com/office/drawing/2014/main" val="363207165"/>
                    </a:ext>
                  </a:extLst>
                </a:gridCol>
              </a:tblGrid>
              <a:tr h="179053">
                <a:tc>
                  <a:txBody>
                    <a:bodyPr/>
                    <a:lstStyle/>
                    <a:p>
                      <a:pPr algn="ctr" fontAlgn="ctr"/>
                      <a:r>
                        <a:rPr lang="en-IN" sz="1600" b="1" i="0" u="none" strike="noStrike">
                          <a:solidFill>
                            <a:srgbClr val="000000"/>
                          </a:solidFill>
                          <a:effectLst/>
                          <a:latin typeface="Calibri" panose="020F0502020204030204" pitchFamily="34" charset="0"/>
                        </a:rPr>
                        <a:t>GVW</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000000"/>
                          </a:solidFill>
                          <a:effectLst/>
                          <a:latin typeface="Calibri" panose="020F0502020204030204" pitchFamily="34" charset="0"/>
                        </a:rPr>
                        <a:t>38840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extLst>
                  <a:ext uri="{0D108BD9-81ED-4DB2-BD59-A6C34878D82A}">
                    <a16:rowId xmlns:a16="http://schemas.microsoft.com/office/drawing/2014/main" val="769008082"/>
                  </a:ext>
                </a:extLst>
              </a:tr>
              <a:tr h="204788">
                <a:tc>
                  <a:txBody>
                    <a:bodyPr/>
                    <a:lstStyle/>
                    <a:p>
                      <a:pPr algn="l" fontAlgn="ctr"/>
                      <a:r>
                        <a:rPr lang="en-IN" sz="1600" b="1" i="0" u="none" strike="noStrike">
                          <a:solidFill>
                            <a:srgbClr val="000000"/>
                          </a:solidFill>
                          <a:effectLst/>
                          <a:latin typeface="Calibri" panose="020F0502020204030204" pitchFamily="34" charset="0"/>
                        </a:rPr>
                        <a:t>FA</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0000FF"/>
                          </a:solidFill>
                          <a:effectLst/>
                          <a:latin typeface="Calibri" panose="020F0502020204030204" pitchFamily="34" charset="0"/>
                        </a:rPr>
                        <a:t>6055</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143767"/>
                  </a:ext>
                </a:extLst>
              </a:tr>
              <a:tr h="204788">
                <a:tc>
                  <a:txBody>
                    <a:bodyPr/>
                    <a:lstStyle/>
                    <a:p>
                      <a:pPr algn="l" fontAlgn="ctr"/>
                      <a:r>
                        <a:rPr lang="en-IN" sz="1600" b="1" i="0" u="none" strike="noStrike" dirty="0">
                          <a:solidFill>
                            <a:srgbClr val="000000"/>
                          </a:solidFill>
                          <a:effectLst/>
                          <a:latin typeface="Calibri" panose="020F0502020204030204" pitchFamily="34" charset="0"/>
                        </a:rPr>
                        <a:t>RAW - RA1</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0000FF"/>
                          </a:solidFill>
                          <a:effectLst/>
                          <a:latin typeface="Calibri" panose="020F0502020204030204" pitchFamily="34" charset="0"/>
                        </a:rPr>
                        <a:t>16665</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48106907"/>
                  </a:ext>
                </a:extLst>
              </a:tr>
              <a:tr h="204788">
                <a:tc>
                  <a:txBody>
                    <a:bodyPr/>
                    <a:lstStyle/>
                    <a:p>
                      <a:pPr algn="l" fontAlgn="ctr"/>
                      <a:r>
                        <a:rPr lang="en-IN" sz="1600" b="1" i="0" u="none" strike="noStrike" dirty="0">
                          <a:solidFill>
                            <a:srgbClr val="000000"/>
                          </a:solidFill>
                          <a:effectLst/>
                          <a:latin typeface="Calibri" panose="020F0502020204030204" pitchFamily="34" charset="0"/>
                        </a:rPr>
                        <a:t>RAW - RA2</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0000FF"/>
                          </a:solidFill>
                          <a:effectLst/>
                          <a:latin typeface="Calibri" panose="020F0502020204030204" pitchFamily="34" charset="0"/>
                        </a:rPr>
                        <a:t>16120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85037822"/>
                  </a:ext>
                </a:extLst>
              </a:tr>
              <a:tr h="204788">
                <a:tc>
                  <a:txBody>
                    <a:bodyPr/>
                    <a:lstStyle/>
                    <a:p>
                      <a:pPr algn="l" fontAlgn="ctr"/>
                      <a:r>
                        <a:rPr lang="en-US" sz="1600" b="1" i="0" u="none" strike="noStrike" dirty="0">
                          <a:solidFill>
                            <a:srgbClr val="000000"/>
                          </a:solidFill>
                          <a:effectLst/>
                          <a:latin typeface="Calibri" panose="020F0502020204030204" pitchFamily="34" charset="0"/>
                        </a:rPr>
                        <a:t>RAW (RA1+RA2)</a:t>
                      </a:r>
                      <a:endParaRPr lang="en-IN" sz="16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0000FF"/>
                          </a:solidFill>
                          <a:effectLst/>
                          <a:latin typeface="Calibri" panose="020F0502020204030204" pitchFamily="34" charset="0"/>
                        </a:rPr>
                        <a:t>32785</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51843893"/>
                  </a:ext>
                </a:extLst>
              </a:tr>
            </a:tbl>
          </a:graphicData>
        </a:graphic>
      </p:graphicFrame>
      <p:pic>
        <p:nvPicPr>
          <p:cNvPr id="6" name="Picture 5">
            <a:extLst>
              <a:ext uri="{FF2B5EF4-FFF2-40B4-BE49-F238E27FC236}">
                <a16:creationId xmlns:a16="http://schemas.microsoft.com/office/drawing/2014/main" id="{BF5A5C14-8433-4ACB-98C2-579C7164877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454" r="32387"/>
          <a:stretch/>
        </p:blipFill>
        <p:spPr>
          <a:xfrm>
            <a:off x="1" y="1255148"/>
            <a:ext cx="2773794" cy="1888822"/>
          </a:xfrm>
          <a:prstGeom prst="rect">
            <a:avLst/>
          </a:prstGeom>
        </p:spPr>
      </p:pic>
      <p:graphicFrame>
        <p:nvGraphicFramePr>
          <p:cNvPr id="10" name="Table 9">
            <a:extLst>
              <a:ext uri="{FF2B5EF4-FFF2-40B4-BE49-F238E27FC236}">
                <a16:creationId xmlns:a16="http://schemas.microsoft.com/office/drawing/2014/main" id="{FB2BEF08-62D2-499D-B7E5-D0740DDF7602}"/>
              </a:ext>
            </a:extLst>
          </p:cNvPr>
          <p:cNvGraphicFramePr>
            <a:graphicFrameLocks noGrp="1"/>
          </p:cNvGraphicFramePr>
          <p:nvPr>
            <p:extLst>
              <p:ext uri="{D42A27DB-BD31-4B8C-83A1-F6EECF244321}">
                <p14:modId xmlns:p14="http://schemas.microsoft.com/office/powerpoint/2010/main" val="671804764"/>
              </p:ext>
            </p:extLst>
          </p:nvPr>
        </p:nvGraphicFramePr>
        <p:xfrm>
          <a:off x="5529262" y="1342152"/>
          <a:ext cx="6662738" cy="3540533"/>
        </p:xfrm>
        <a:graphic>
          <a:graphicData uri="http://schemas.openxmlformats.org/drawingml/2006/table">
            <a:tbl>
              <a:tblPr firstRow="1" bandRow="1">
                <a:tableStyleId>{5C22544A-7EE6-4342-B048-85BDC9FD1C3A}</a:tableStyleId>
              </a:tblPr>
              <a:tblGrid>
                <a:gridCol w="528638">
                  <a:extLst>
                    <a:ext uri="{9D8B030D-6E8A-4147-A177-3AD203B41FA5}">
                      <a16:colId xmlns:a16="http://schemas.microsoft.com/office/drawing/2014/main" val="1862156961"/>
                    </a:ext>
                  </a:extLst>
                </a:gridCol>
                <a:gridCol w="2957513">
                  <a:extLst>
                    <a:ext uri="{9D8B030D-6E8A-4147-A177-3AD203B41FA5}">
                      <a16:colId xmlns:a16="http://schemas.microsoft.com/office/drawing/2014/main" val="2124424270"/>
                    </a:ext>
                  </a:extLst>
                </a:gridCol>
                <a:gridCol w="3176587">
                  <a:extLst>
                    <a:ext uri="{9D8B030D-6E8A-4147-A177-3AD203B41FA5}">
                      <a16:colId xmlns:a16="http://schemas.microsoft.com/office/drawing/2014/main" val="4010640013"/>
                    </a:ext>
                  </a:extLst>
                </a:gridCol>
              </a:tblGrid>
              <a:tr h="372574">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solidFill>
                            <a:sysClr val="windowText" lastClr="000000"/>
                          </a:solidFill>
                        </a:rPr>
                        <a:t>LH</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600" dirty="0">
                          <a:solidFill>
                            <a:sysClr val="windowText" lastClr="000000"/>
                          </a:solidFill>
                        </a:rPr>
                        <a:t>RH</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352975405"/>
                  </a:ext>
                </a:extLst>
              </a:tr>
              <a:tr h="1672017">
                <a:tc>
                  <a:txBody>
                    <a:bodyPr/>
                    <a:lstStyle/>
                    <a:p>
                      <a:r>
                        <a:rPr lang="en-US" sz="1600" dirty="0">
                          <a:solidFill>
                            <a:sysClr val="windowText" lastClr="000000"/>
                          </a:solidFill>
                        </a:rPr>
                        <a:t>RA1</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86646048"/>
                  </a:ext>
                </a:extLst>
              </a:tr>
              <a:tr h="1495942">
                <a:tc>
                  <a:txBody>
                    <a:bodyPr/>
                    <a:lstStyle/>
                    <a:p>
                      <a:r>
                        <a:rPr lang="en-US" sz="1600" dirty="0">
                          <a:solidFill>
                            <a:sysClr val="windowText" lastClr="000000"/>
                          </a:solidFill>
                        </a:rPr>
                        <a:t>RA2</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4723241"/>
                  </a:ext>
                </a:extLst>
              </a:tr>
            </a:tbl>
          </a:graphicData>
        </a:graphic>
      </p:graphicFrame>
      <p:sp>
        <p:nvSpPr>
          <p:cNvPr id="20" name="TextBox 19">
            <a:extLst>
              <a:ext uri="{FF2B5EF4-FFF2-40B4-BE49-F238E27FC236}">
                <a16:creationId xmlns:a16="http://schemas.microsoft.com/office/drawing/2014/main" id="{FA5D1D43-E844-4EE6-828D-6FD35AD6BF1C}"/>
              </a:ext>
            </a:extLst>
          </p:cNvPr>
          <p:cNvSpPr txBox="1"/>
          <p:nvPr/>
        </p:nvSpPr>
        <p:spPr>
          <a:xfrm>
            <a:off x="7871048" y="4587232"/>
            <a:ext cx="1092222" cy="276999"/>
          </a:xfrm>
          <a:prstGeom prst="rect">
            <a:avLst/>
          </a:prstGeom>
          <a:solidFill>
            <a:schemeClr val="accent4">
              <a:lumMod val="20000"/>
              <a:lumOff val="80000"/>
            </a:schemeClr>
          </a:solidFill>
        </p:spPr>
        <p:txBody>
          <a:bodyPr wrap="none" rtlCol="0">
            <a:spAutoFit/>
          </a:bodyPr>
          <a:lstStyle/>
          <a:p>
            <a:r>
              <a:rPr lang="en-US" sz="1200" dirty="0"/>
              <a:t>No. of leafs:13</a:t>
            </a:r>
          </a:p>
        </p:txBody>
      </p:sp>
      <p:pic>
        <p:nvPicPr>
          <p:cNvPr id="8" name="Picture 7">
            <a:extLst>
              <a:ext uri="{FF2B5EF4-FFF2-40B4-BE49-F238E27FC236}">
                <a16:creationId xmlns:a16="http://schemas.microsoft.com/office/drawing/2014/main" id="{F3DE07D0-7A8A-4A4D-A532-508FF3220AE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2500" t="7344" b="19493"/>
          <a:stretch/>
        </p:blipFill>
        <p:spPr>
          <a:xfrm>
            <a:off x="9115668" y="3484093"/>
            <a:ext cx="3109712" cy="1191741"/>
          </a:xfrm>
          <a:prstGeom prst="rect">
            <a:avLst/>
          </a:prstGeom>
        </p:spPr>
      </p:pic>
      <p:sp>
        <p:nvSpPr>
          <p:cNvPr id="21" name="TextBox 20">
            <a:extLst>
              <a:ext uri="{FF2B5EF4-FFF2-40B4-BE49-F238E27FC236}">
                <a16:creationId xmlns:a16="http://schemas.microsoft.com/office/drawing/2014/main" id="{9F893D79-77A0-442D-B06C-2118EE2373C7}"/>
              </a:ext>
            </a:extLst>
          </p:cNvPr>
          <p:cNvSpPr txBox="1"/>
          <p:nvPr/>
        </p:nvSpPr>
        <p:spPr>
          <a:xfrm>
            <a:off x="11099778" y="4587233"/>
            <a:ext cx="1092222" cy="276999"/>
          </a:xfrm>
          <a:prstGeom prst="rect">
            <a:avLst/>
          </a:prstGeom>
          <a:solidFill>
            <a:schemeClr val="accent4">
              <a:lumMod val="20000"/>
              <a:lumOff val="80000"/>
            </a:schemeClr>
          </a:solidFill>
        </p:spPr>
        <p:txBody>
          <a:bodyPr wrap="none" rtlCol="0">
            <a:spAutoFit/>
          </a:bodyPr>
          <a:lstStyle/>
          <a:p>
            <a:r>
              <a:rPr lang="en-US" sz="1200" dirty="0"/>
              <a:t>No. of leafs:13</a:t>
            </a:r>
          </a:p>
        </p:txBody>
      </p:sp>
      <p:pic>
        <p:nvPicPr>
          <p:cNvPr id="26" name="Picture 25">
            <a:extLst>
              <a:ext uri="{FF2B5EF4-FFF2-40B4-BE49-F238E27FC236}">
                <a16:creationId xmlns:a16="http://schemas.microsoft.com/office/drawing/2014/main" id="{BF37D019-D06E-4F76-9D8B-31CABB166787}"/>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5037" t="7308" b="4721"/>
          <a:stretch/>
        </p:blipFill>
        <p:spPr>
          <a:xfrm>
            <a:off x="9115669" y="1796009"/>
            <a:ext cx="2972262" cy="1387874"/>
          </a:xfrm>
          <a:prstGeom prst="rect">
            <a:avLst/>
          </a:prstGeom>
        </p:spPr>
      </p:pic>
      <p:sp>
        <p:nvSpPr>
          <p:cNvPr id="19" name="TextBox 18">
            <a:extLst>
              <a:ext uri="{FF2B5EF4-FFF2-40B4-BE49-F238E27FC236}">
                <a16:creationId xmlns:a16="http://schemas.microsoft.com/office/drawing/2014/main" id="{51BCC0BD-C9E6-48B8-82EB-7B820C609F2C}"/>
              </a:ext>
            </a:extLst>
          </p:cNvPr>
          <p:cNvSpPr txBox="1"/>
          <p:nvPr/>
        </p:nvSpPr>
        <p:spPr>
          <a:xfrm>
            <a:off x="11085604" y="3045383"/>
            <a:ext cx="1092222" cy="276999"/>
          </a:xfrm>
          <a:prstGeom prst="rect">
            <a:avLst/>
          </a:prstGeom>
          <a:solidFill>
            <a:schemeClr val="accent4">
              <a:lumMod val="20000"/>
              <a:lumOff val="80000"/>
            </a:schemeClr>
          </a:solidFill>
        </p:spPr>
        <p:txBody>
          <a:bodyPr wrap="none" rtlCol="0">
            <a:spAutoFit/>
          </a:bodyPr>
          <a:lstStyle/>
          <a:p>
            <a:r>
              <a:rPr lang="en-US" sz="1200" dirty="0"/>
              <a:t>No. of leafs:13</a:t>
            </a:r>
          </a:p>
        </p:txBody>
      </p:sp>
      <p:pic>
        <p:nvPicPr>
          <p:cNvPr id="28" name="Picture 27">
            <a:extLst>
              <a:ext uri="{FF2B5EF4-FFF2-40B4-BE49-F238E27FC236}">
                <a16:creationId xmlns:a16="http://schemas.microsoft.com/office/drawing/2014/main" id="{E1BD26E4-2465-4720-A3A5-A7AFA09B6A57}"/>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t="20393" r="26099"/>
          <a:stretch/>
        </p:blipFill>
        <p:spPr>
          <a:xfrm>
            <a:off x="6144330" y="1796009"/>
            <a:ext cx="2818940" cy="1369445"/>
          </a:xfrm>
          <a:prstGeom prst="rect">
            <a:avLst/>
          </a:prstGeom>
        </p:spPr>
      </p:pic>
      <p:sp>
        <p:nvSpPr>
          <p:cNvPr id="18" name="TextBox 17">
            <a:extLst>
              <a:ext uri="{FF2B5EF4-FFF2-40B4-BE49-F238E27FC236}">
                <a16:creationId xmlns:a16="http://schemas.microsoft.com/office/drawing/2014/main" id="{F2D85BF9-4282-4775-A076-1CD018EAFC51}"/>
              </a:ext>
            </a:extLst>
          </p:cNvPr>
          <p:cNvSpPr txBox="1"/>
          <p:nvPr/>
        </p:nvSpPr>
        <p:spPr>
          <a:xfrm>
            <a:off x="7831404" y="2981340"/>
            <a:ext cx="1092222" cy="276999"/>
          </a:xfrm>
          <a:prstGeom prst="rect">
            <a:avLst/>
          </a:prstGeom>
          <a:solidFill>
            <a:schemeClr val="accent4">
              <a:lumMod val="20000"/>
              <a:lumOff val="80000"/>
            </a:schemeClr>
          </a:solidFill>
        </p:spPr>
        <p:txBody>
          <a:bodyPr wrap="none" rtlCol="0">
            <a:spAutoFit/>
          </a:bodyPr>
          <a:lstStyle/>
          <a:p>
            <a:r>
              <a:rPr lang="en-US" sz="1200" dirty="0"/>
              <a:t>No. of leafs:13</a:t>
            </a:r>
          </a:p>
        </p:txBody>
      </p:sp>
      <p:graphicFrame>
        <p:nvGraphicFramePr>
          <p:cNvPr id="31" name="Table 30">
            <a:extLst>
              <a:ext uri="{FF2B5EF4-FFF2-40B4-BE49-F238E27FC236}">
                <a16:creationId xmlns:a16="http://schemas.microsoft.com/office/drawing/2014/main" id="{D58F02A0-8F10-40A3-8E68-0B6F7914ED13}"/>
              </a:ext>
            </a:extLst>
          </p:cNvPr>
          <p:cNvGraphicFramePr>
            <a:graphicFrameLocks noGrp="1"/>
          </p:cNvGraphicFramePr>
          <p:nvPr>
            <p:extLst>
              <p:ext uri="{D42A27DB-BD31-4B8C-83A1-F6EECF244321}">
                <p14:modId xmlns:p14="http://schemas.microsoft.com/office/powerpoint/2010/main" val="419488265"/>
              </p:ext>
            </p:extLst>
          </p:nvPr>
        </p:nvGraphicFramePr>
        <p:xfrm>
          <a:off x="2895600" y="1265877"/>
          <a:ext cx="2355273" cy="2895719"/>
        </p:xfrm>
        <a:graphic>
          <a:graphicData uri="http://schemas.openxmlformats.org/drawingml/2006/table">
            <a:tbl>
              <a:tblPr firstRow="1" bandRow="1">
                <a:tableStyleId>{5C22544A-7EE6-4342-B048-85BDC9FD1C3A}</a:tableStyleId>
              </a:tblPr>
              <a:tblGrid>
                <a:gridCol w="1233055">
                  <a:extLst>
                    <a:ext uri="{9D8B030D-6E8A-4147-A177-3AD203B41FA5}">
                      <a16:colId xmlns:a16="http://schemas.microsoft.com/office/drawing/2014/main" val="1090581238"/>
                    </a:ext>
                  </a:extLst>
                </a:gridCol>
                <a:gridCol w="1122218">
                  <a:extLst>
                    <a:ext uri="{9D8B030D-6E8A-4147-A177-3AD203B41FA5}">
                      <a16:colId xmlns:a16="http://schemas.microsoft.com/office/drawing/2014/main" val="3025547495"/>
                    </a:ext>
                  </a:extLst>
                </a:gridCol>
              </a:tblGrid>
              <a:tr h="426839">
                <a:tc>
                  <a:txBody>
                    <a:bodyPr/>
                    <a:lstStyle/>
                    <a:p>
                      <a:r>
                        <a:rPr lang="en-US" sz="1200" dirty="0" err="1">
                          <a:solidFill>
                            <a:schemeClr val="tx1"/>
                          </a:solidFill>
                        </a:rPr>
                        <a:t>Veh</a:t>
                      </a:r>
                      <a:r>
                        <a:rPr lang="en-US" sz="1200" dirty="0">
                          <a:solidFill>
                            <a:schemeClr val="tx1"/>
                          </a:solidFill>
                        </a:rPr>
                        <a:t> Reg. number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mn-lt"/>
                          <a:ea typeface="+mn-ea"/>
                          <a:cs typeface="+mn-cs"/>
                        </a:rPr>
                        <a:t>MH49AT7372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47141060"/>
                  </a:ext>
                </a:extLst>
              </a:tr>
              <a:tr h="426839">
                <a:tc>
                  <a:txBody>
                    <a:bodyPr/>
                    <a:lstStyle/>
                    <a:p>
                      <a:r>
                        <a:rPr lang="en-US" sz="1200" dirty="0">
                          <a:solidFill>
                            <a:schemeClr val="tx1"/>
                          </a:solidFill>
                        </a:rPr>
                        <a:t>Hours covered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kern="1200" dirty="0">
                          <a:solidFill>
                            <a:schemeClr val="tx1"/>
                          </a:solidFill>
                          <a:latin typeface="+mn-lt"/>
                          <a:ea typeface="+mn-ea"/>
                          <a:cs typeface="+mn-cs"/>
                        </a:rPr>
                        <a:t>98713 kms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22702522"/>
                  </a:ext>
                </a:extLst>
              </a:tr>
              <a:tr h="256104">
                <a:tc>
                  <a:txBody>
                    <a:bodyPr/>
                    <a:lstStyle/>
                    <a:p>
                      <a:r>
                        <a:rPr lang="en-US" sz="1200" kern="1200" dirty="0">
                          <a:solidFill>
                            <a:schemeClr val="tx1"/>
                          </a:solidFill>
                          <a:latin typeface="+mn-lt"/>
                          <a:ea typeface="+mn-ea"/>
                          <a:cs typeface="+mn-cs"/>
                        </a:rPr>
                        <a:t>Load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Blue metal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3826635"/>
                  </a:ext>
                </a:extLst>
              </a:tr>
              <a:tr h="256104">
                <a:tc>
                  <a:txBody>
                    <a:bodyPr/>
                    <a:lstStyle/>
                    <a:p>
                      <a:r>
                        <a:rPr lang="en-US" sz="1200" kern="1200" dirty="0">
                          <a:solidFill>
                            <a:schemeClr val="tx1"/>
                          </a:solidFill>
                          <a:latin typeface="+mn-lt"/>
                          <a:ea typeface="+mn-ea"/>
                          <a:cs typeface="+mn-cs"/>
                        </a:rPr>
                        <a:t>GVW (Kgs)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38840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88740757"/>
                  </a:ext>
                </a:extLst>
              </a:tr>
              <a:tr h="256104">
                <a:tc>
                  <a:txBody>
                    <a:bodyPr/>
                    <a:lstStyle/>
                    <a:p>
                      <a:r>
                        <a:rPr lang="en-US" sz="1200" kern="1200" dirty="0">
                          <a:solidFill>
                            <a:schemeClr val="tx1"/>
                          </a:solidFill>
                          <a:latin typeface="+mn-lt"/>
                          <a:ea typeface="+mn-ea"/>
                          <a:cs typeface="+mn-cs"/>
                        </a:rPr>
                        <a:t>Load body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Not extended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6770051"/>
                  </a:ext>
                </a:extLst>
              </a:tr>
              <a:tr h="256104">
                <a:tc>
                  <a:txBody>
                    <a:bodyPr/>
                    <a:lstStyle/>
                    <a:p>
                      <a:r>
                        <a:rPr lang="en-US" sz="1200" kern="1200" dirty="0">
                          <a:solidFill>
                            <a:schemeClr val="tx1"/>
                          </a:solidFill>
                          <a:latin typeface="+mn-lt"/>
                          <a:ea typeface="+mn-ea"/>
                          <a:cs typeface="+mn-cs"/>
                        </a:rPr>
                        <a:t>RAR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5.57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71841020"/>
                  </a:ext>
                </a:extLst>
              </a:tr>
              <a:tr h="256104">
                <a:tc>
                  <a:txBody>
                    <a:bodyPr/>
                    <a:lstStyle/>
                    <a:p>
                      <a:r>
                        <a:rPr lang="en-US" sz="1200" dirty="0">
                          <a:solidFill>
                            <a:schemeClr val="tx1"/>
                          </a:solidFill>
                        </a:rPr>
                        <a:t>Load body size (m) - L X B X 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kern="1200" dirty="0">
                          <a:solidFill>
                            <a:schemeClr val="tx1"/>
                          </a:solidFill>
                          <a:latin typeface="+mn-lt"/>
                          <a:ea typeface="+mn-ea"/>
                          <a:cs typeface="+mn-cs"/>
                        </a:rPr>
                        <a:t>4.4 X 2.4 X 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2507068"/>
                  </a:ext>
                </a:extLst>
              </a:tr>
              <a:tr h="256104">
                <a:tc>
                  <a:txBody>
                    <a:bodyPr/>
                    <a:lstStyle/>
                    <a:p>
                      <a:r>
                        <a:rPr lang="en-US" sz="1200" dirty="0">
                          <a:solidFill>
                            <a:schemeClr val="tx1"/>
                          </a:solidFill>
                        </a:rPr>
                        <a:t>Load body capacity (</a:t>
                      </a:r>
                      <a:r>
                        <a:rPr lang="en-US" sz="1200" dirty="0" err="1">
                          <a:solidFill>
                            <a:schemeClr val="tx1"/>
                          </a:solidFill>
                        </a:rPr>
                        <a:t>Cu.m</a:t>
                      </a:r>
                      <a:r>
                        <a:rPr lang="en-US" sz="1200" dirty="0">
                          <a:solidFill>
                            <a:schemeClr val="tx1"/>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kern="1200" dirty="0">
                          <a:solidFill>
                            <a:schemeClr val="tx1"/>
                          </a:solidFill>
                          <a:latin typeface="+mn-lt"/>
                          <a:ea typeface="+mn-ea"/>
                          <a:cs typeface="+mn-cs"/>
                        </a:rPr>
                        <a:t>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61350685"/>
                  </a:ext>
                </a:extLst>
              </a:tr>
            </a:tbl>
          </a:graphicData>
        </a:graphic>
      </p:graphicFrame>
      <p:pic>
        <p:nvPicPr>
          <p:cNvPr id="30" name="Picture 29">
            <a:extLst>
              <a:ext uri="{FF2B5EF4-FFF2-40B4-BE49-F238E27FC236}">
                <a16:creationId xmlns:a16="http://schemas.microsoft.com/office/drawing/2014/main" id="{C063AD14-1C4A-462C-837A-92CB7FFDC301}"/>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26776" t="38587" r="21818" b="25528"/>
          <a:stretch/>
        </p:blipFill>
        <p:spPr>
          <a:xfrm>
            <a:off x="2921061" y="5223233"/>
            <a:ext cx="2253775" cy="1179992"/>
          </a:xfrm>
          <a:prstGeom prst="rect">
            <a:avLst/>
          </a:prstGeom>
        </p:spPr>
      </p:pic>
      <p:pic>
        <p:nvPicPr>
          <p:cNvPr id="33" name="Picture 32">
            <a:extLst>
              <a:ext uri="{FF2B5EF4-FFF2-40B4-BE49-F238E27FC236}">
                <a16:creationId xmlns:a16="http://schemas.microsoft.com/office/drawing/2014/main" id="{F3BEB9B9-47C5-43FB-9720-9C0B7AFFB07D}"/>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l="10000" t="40132" r="32678" b="27178"/>
          <a:stretch/>
        </p:blipFill>
        <p:spPr>
          <a:xfrm>
            <a:off x="14950" y="5238346"/>
            <a:ext cx="2758845" cy="1179991"/>
          </a:xfrm>
          <a:prstGeom prst="rect">
            <a:avLst/>
          </a:prstGeom>
        </p:spPr>
      </p:pic>
      <p:sp>
        <p:nvSpPr>
          <p:cNvPr id="38" name="TextBox 37">
            <a:extLst>
              <a:ext uri="{FF2B5EF4-FFF2-40B4-BE49-F238E27FC236}">
                <a16:creationId xmlns:a16="http://schemas.microsoft.com/office/drawing/2014/main" id="{F4ED72C9-975D-4690-892F-8C9D9E2D4593}"/>
              </a:ext>
            </a:extLst>
          </p:cNvPr>
          <p:cNvSpPr txBox="1"/>
          <p:nvPr/>
        </p:nvSpPr>
        <p:spPr>
          <a:xfrm>
            <a:off x="756241" y="4922602"/>
            <a:ext cx="1787156" cy="369332"/>
          </a:xfrm>
          <a:prstGeom prst="rect">
            <a:avLst/>
          </a:prstGeom>
          <a:noFill/>
        </p:spPr>
        <p:txBody>
          <a:bodyPr wrap="none" rtlCol="0">
            <a:spAutoFit/>
          </a:bodyPr>
          <a:lstStyle/>
          <a:p>
            <a:r>
              <a:rPr lang="en-US" dirty="0"/>
              <a:t>RA1 axle number</a:t>
            </a:r>
            <a:endParaRPr lang="en-IN" dirty="0"/>
          </a:p>
        </p:txBody>
      </p:sp>
      <p:sp>
        <p:nvSpPr>
          <p:cNvPr id="41" name="TextBox 40">
            <a:extLst>
              <a:ext uri="{FF2B5EF4-FFF2-40B4-BE49-F238E27FC236}">
                <a16:creationId xmlns:a16="http://schemas.microsoft.com/office/drawing/2014/main" id="{C5F1188D-02A5-41EF-A49B-0BCB138C2503}"/>
              </a:ext>
            </a:extLst>
          </p:cNvPr>
          <p:cNvSpPr txBox="1"/>
          <p:nvPr/>
        </p:nvSpPr>
        <p:spPr>
          <a:xfrm>
            <a:off x="3089383" y="4922602"/>
            <a:ext cx="1787156" cy="369332"/>
          </a:xfrm>
          <a:prstGeom prst="rect">
            <a:avLst/>
          </a:prstGeom>
          <a:noFill/>
        </p:spPr>
        <p:txBody>
          <a:bodyPr wrap="none" rtlCol="0">
            <a:spAutoFit/>
          </a:bodyPr>
          <a:lstStyle/>
          <a:p>
            <a:r>
              <a:rPr lang="en-US" dirty="0"/>
              <a:t>RA2 axle number</a:t>
            </a:r>
            <a:endParaRPr lang="en-IN" dirty="0"/>
          </a:p>
        </p:txBody>
      </p:sp>
      <p:sp>
        <p:nvSpPr>
          <p:cNvPr id="22" name="TextBox 21">
            <a:extLst>
              <a:ext uri="{FF2B5EF4-FFF2-40B4-BE49-F238E27FC236}">
                <a16:creationId xmlns:a16="http://schemas.microsoft.com/office/drawing/2014/main" id="{5D91B620-2FCA-4B02-9AF8-F697F71FCBC8}"/>
              </a:ext>
            </a:extLst>
          </p:cNvPr>
          <p:cNvSpPr txBox="1"/>
          <p:nvPr/>
        </p:nvSpPr>
        <p:spPr>
          <a:xfrm>
            <a:off x="961639" y="161599"/>
            <a:ext cx="10509924" cy="830997"/>
          </a:xfrm>
          <a:prstGeom prst="rect">
            <a:avLst/>
          </a:prstGeom>
          <a:noFill/>
        </p:spPr>
        <p:txBody>
          <a:bodyPr wrap="square" rtlCol="0">
            <a:spAutoFit/>
          </a:bodyPr>
          <a:lstStyle/>
          <a:p>
            <a:r>
              <a:rPr lang="en-US" sz="2400" b="1" dirty="0"/>
              <a:t>Competition Benchmark</a:t>
            </a:r>
          </a:p>
          <a:p>
            <a:r>
              <a:rPr lang="en-US" sz="2400" b="1" dirty="0">
                <a:solidFill>
                  <a:srgbClr val="0000FF"/>
                </a:solidFill>
              </a:rPr>
              <a:t>TATA 2823 6X4 NRS Tipper</a:t>
            </a:r>
          </a:p>
        </p:txBody>
      </p:sp>
    </p:spTree>
    <p:extLst>
      <p:ext uri="{BB962C8B-B14F-4D97-AF65-F5344CB8AC3E}">
        <p14:creationId xmlns:p14="http://schemas.microsoft.com/office/powerpoint/2010/main" val="1655919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Table 21">
            <a:extLst>
              <a:ext uri="{FF2B5EF4-FFF2-40B4-BE49-F238E27FC236}">
                <a16:creationId xmlns:a16="http://schemas.microsoft.com/office/drawing/2014/main" id="{6AF9322E-D7CC-4A3E-A0C5-2564EED7C6E7}"/>
              </a:ext>
            </a:extLst>
          </p:cNvPr>
          <p:cNvGraphicFramePr>
            <a:graphicFrameLocks noGrp="1"/>
          </p:cNvGraphicFramePr>
          <p:nvPr>
            <p:extLst>
              <p:ext uri="{D42A27DB-BD31-4B8C-83A1-F6EECF244321}">
                <p14:modId xmlns:p14="http://schemas.microsoft.com/office/powerpoint/2010/main" val="2810933062"/>
              </p:ext>
            </p:extLst>
          </p:nvPr>
        </p:nvGraphicFramePr>
        <p:xfrm>
          <a:off x="391885" y="1427831"/>
          <a:ext cx="11480802" cy="4003151"/>
        </p:xfrm>
        <a:graphic>
          <a:graphicData uri="http://schemas.openxmlformats.org/drawingml/2006/table">
            <a:tbl>
              <a:tblPr firstRow="1" bandRow="1">
                <a:tableStyleId>{5C22544A-7EE6-4342-B048-85BDC9FD1C3A}</a:tableStyleId>
              </a:tblPr>
              <a:tblGrid>
                <a:gridCol w="2185060">
                  <a:extLst>
                    <a:ext uri="{9D8B030D-6E8A-4147-A177-3AD203B41FA5}">
                      <a16:colId xmlns:a16="http://schemas.microsoft.com/office/drawing/2014/main" val="187846396"/>
                    </a:ext>
                  </a:extLst>
                </a:gridCol>
                <a:gridCol w="4201226">
                  <a:extLst>
                    <a:ext uri="{9D8B030D-6E8A-4147-A177-3AD203B41FA5}">
                      <a16:colId xmlns:a16="http://schemas.microsoft.com/office/drawing/2014/main" val="3255419401"/>
                    </a:ext>
                  </a:extLst>
                </a:gridCol>
                <a:gridCol w="5094516">
                  <a:extLst>
                    <a:ext uri="{9D8B030D-6E8A-4147-A177-3AD203B41FA5}">
                      <a16:colId xmlns:a16="http://schemas.microsoft.com/office/drawing/2014/main" val="4182273557"/>
                    </a:ext>
                  </a:extLst>
                </a:gridCol>
              </a:tblGrid>
              <a:tr h="351395">
                <a:tc>
                  <a:txBody>
                    <a:bodyPr/>
                    <a:lstStyle/>
                    <a:p>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1"/>
                          </a:solidFill>
                        </a:rPr>
                        <a:t>AL 2820 6X4 NRS Tipper – 10TG</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1"/>
                          </a:solidFill>
                        </a:rPr>
                        <a:t>TATA 2823 6X4 NRS Tipper</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984786604"/>
                  </a:ext>
                </a:extLst>
              </a:tr>
              <a:tr h="1932673">
                <a:tc>
                  <a:txBody>
                    <a:bodyPr/>
                    <a:lstStyle/>
                    <a:p>
                      <a:r>
                        <a:rPr lang="en-US" dirty="0">
                          <a:solidFill>
                            <a:schemeClr val="tx1"/>
                          </a:solidFill>
                        </a:rPr>
                        <a:t>Photo</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15510276"/>
                  </a:ext>
                </a:extLst>
              </a:tr>
              <a:tr h="406511">
                <a:tc>
                  <a:txBody>
                    <a:bodyPr/>
                    <a:lstStyle/>
                    <a:p>
                      <a:r>
                        <a:rPr lang="en-US" dirty="0">
                          <a:solidFill>
                            <a:schemeClr val="tx1"/>
                          </a:solidFill>
                        </a:rPr>
                        <a:t>Load body capacity</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16 </a:t>
                      </a:r>
                      <a:r>
                        <a:rPr lang="en-US" dirty="0" err="1">
                          <a:solidFill>
                            <a:schemeClr val="tx1"/>
                          </a:solidFill>
                        </a:rPr>
                        <a:t>Cu.m</a:t>
                      </a:r>
                      <a:r>
                        <a:rPr lang="en-US" dirty="0">
                          <a:solidFill>
                            <a:schemeClr val="tx1"/>
                          </a:solidFill>
                        </a:rPr>
                        <a:t> (OE load body)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16 </a:t>
                      </a:r>
                      <a:r>
                        <a:rPr lang="en-US" dirty="0" err="1">
                          <a:solidFill>
                            <a:schemeClr val="tx1"/>
                          </a:solidFill>
                        </a:rPr>
                        <a:t>Cu.m</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86437264"/>
                  </a:ext>
                </a:extLst>
              </a:tr>
              <a:tr h="406511">
                <a:tc>
                  <a:txBody>
                    <a:bodyPr/>
                    <a:lstStyle/>
                    <a:p>
                      <a:r>
                        <a:rPr lang="en-US" dirty="0">
                          <a:solidFill>
                            <a:schemeClr val="tx1"/>
                          </a:solidFill>
                        </a:rPr>
                        <a:t>Casing box section</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150 X 130 mm </a:t>
                      </a:r>
                    </a:p>
                    <a:p>
                      <a:pPr marL="0" marR="0" lvl="0" indent="0" algn="l" defTabSz="914378" rtl="0" eaLnBrk="1" fontAlgn="auto" latinLnBrk="0" hangingPunct="1">
                        <a:lnSpc>
                          <a:spcPct val="100000"/>
                        </a:lnSpc>
                        <a:spcBef>
                          <a:spcPts val="0"/>
                        </a:spcBef>
                        <a:spcAft>
                          <a:spcPts val="0"/>
                        </a:spcAft>
                        <a:buClrTx/>
                        <a:buSzTx/>
                        <a:buFontTx/>
                        <a:buNone/>
                        <a:tabLst/>
                        <a:defRPr/>
                      </a:pPr>
                      <a:r>
                        <a:rPr lang="en-US" sz="1600" dirty="0">
                          <a:solidFill>
                            <a:schemeClr val="tx1"/>
                          </a:solidFill>
                        </a:rPr>
                        <a:t>(16TG: 154 X 139.7 mm &amp; 18TG: 158 X 145 mm</a:t>
                      </a:r>
                      <a:r>
                        <a:rPr lang="en-IN" sz="1600" dirty="0">
                          <a:solidFill>
                            <a:schemeClr val="tx1"/>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b="1" dirty="0">
                          <a:solidFill>
                            <a:srgbClr val="0000FF"/>
                          </a:solidFill>
                        </a:rPr>
                        <a:t>156 X 145 mm</a:t>
                      </a:r>
                      <a:endParaRPr lang="en-IN" b="1" dirty="0">
                        <a:solidFill>
                          <a:srgbClr val="0000FF"/>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16426307"/>
                  </a:ext>
                </a:extLst>
              </a:tr>
              <a:tr h="406511">
                <a:tc>
                  <a:txBody>
                    <a:bodyPr/>
                    <a:lstStyle/>
                    <a:p>
                      <a:r>
                        <a:rPr lang="en-US" dirty="0">
                          <a:solidFill>
                            <a:schemeClr val="tx1"/>
                          </a:solidFill>
                        </a:rPr>
                        <a:t>Casing thickness</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13 mm </a:t>
                      </a:r>
                    </a:p>
                    <a:p>
                      <a:pPr marL="0" marR="0" lvl="0" indent="0" algn="l" defTabSz="914378" rtl="0" eaLnBrk="1" fontAlgn="auto" latinLnBrk="0" hangingPunct="1">
                        <a:lnSpc>
                          <a:spcPct val="100000"/>
                        </a:lnSpc>
                        <a:spcBef>
                          <a:spcPts val="0"/>
                        </a:spcBef>
                        <a:spcAft>
                          <a:spcPts val="0"/>
                        </a:spcAft>
                        <a:buClrTx/>
                        <a:buSzTx/>
                        <a:buFontTx/>
                        <a:buNone/>
                        <a:tabLst/>
                        <a:defRPr/>
                      </a:pPr>
                      <a:r>
                        <a:rPr lang="en-US" sz="1600" dirty="0">
                          <a:solidFill>
                            <a:schemeClr val="tx1"/>
                          </a:solidFill>
                        </a:rPr>
                        <a:t>(16TG: 14mm &amp; 18TG: 16 mm</a:t>
                      </a:r>
                      <a:r>
                        <a:rPr lang="en-IN" sz="1600" dirty="0">
                          <a:solidFill>
                            <a:schemeClr val="tx1"/>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No info</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07209169"/>
                  </a:ext>
                </a:extLst>
              </a:tr>
            </a:tbl>
          </a:graphicData>
        </a:graphic>
      </p:graphicFrame>
      <p:pic>
        <p:nvPicPr>
          <p:cNvPr id="40" name="Picture 39">
            <a:extLst>
              <a:ext uri="{FF2B5EF4-FFF2-40B4-BE49-F238E27FC236}">
                <a16:creationId xmlns:a16="http://schemas.microsoft.com/office/drawing/2014/main" id="{AA0DE034-72CC-49FA-AA2F-00078099CE5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454" r="32387"/>
          <a:stretch/>
        </p:blipFill>
        <p:spPr>
          <a:xfrm>
            <a:off x="7897092" y="1803818"/>
            <a:ext cx="2773794" cy="1888822"/>
          </a:xfrm>
          <a:prstGeom prst="rect">
            <a:avLst/>
          </a:prstGeom>
        </p:spPr>
      </p:pic>
      <p:pic>
        <p:nvPicPr>
          <p:cNvPr id="42" name="Picture 41">
            <a:extLst>
              <a:ext uri="{FF2B5EF4-FFF2-40B4-BE49-F238E27FC236}">
                <a16:creationId xmlns:a16="http://schemas.microsoft.com/office/drawing/2014/main" id="{647558F9-5632-4422-88BF-70F76711DD9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2500" t="4997" r="34432" b="7479"/>
          <a:stretch/>
        </p:blipFill>
        <p:spPr>
          <a:xfrm>
            <a:off x="3313340" y="1850895"/>
            <a:ext cx="2560988" cy="1935898"/>
          </a:xfrm>
          <a:prstGeom prst="rect">
            <a:avLst/>
          </a:prstGeom>
        </p:spPr>
      </p:pic>
      <p:sp>
        <p:nvSpPr>
          <p:cNvPr id="6" name="TextBox 5">
            <a:extLst>
              <a:ext uri="{FF2B5EF4-FFF2-40B4-BE49-F238E27FC236}">
                <a16:creationId xmlns:a16="http://schemas.microsoft.com/office/drawing/2014/main" id="{CFC625EB-138B-4297-9AC6-E552C66AAB85}"/>
              </a:ext>
            </a:extLst>
          </p:cNvPr>
          <p:cNvSpPr txBox="1"/>
          <p:nvPr/>
        </p:nvSpPr>
        <p:spPr>
          <a:xfrm>
            <a:off x="1255222" y="5930821"/>
            <a:ext cx="10108276" cy="369332"/>
          </a:xfrm>
          <a:prstGeom prst="rect">
            <a:avLst/>
          </a:prstGeom>
          <a:noFill/>
        </p:spPr>
        <p:txBody>
          <a:bodyPr wrap="square" rtlCol="0">
            <a:spAutoFit/>
          </a:bodyPr>
          <a:lstStyle/>
          <a:p>
            <a:pPr algn="ctr"/>
            <a:r>
              <a:rPr lang="en-US" b="1" dirty="0"/>
              <a:t>TATA axle casing box section found near equivalent to 18TG (based on box width &amp; height) </a:t>
            </a:r>
            <a:endParaRPr lang="en-IN" b="1" dirty="0"/>
          </a:p>
        </p:txBody>
      </p:sp>
      <p:sp>
        <p:nvSpPr>
          <p:cNvPr id="7" name="TextBox 6">
            <a:extLst>
              <a:ext uri="{FF2B5EF4-FFF2-40B4-BE49-F238E27FC236}">
                <a16:creationId xmlns:a16="http://schemas.microsoft.com/office/drawing/2014/main" id="{83D6C108-D838-4669-8712-1E56CEEBE095}"/>
              </a:ext>
            </a:extLst>
          </p:cNvPr>
          <p:cNvSpPr txBox="1"/>
          <p:nvPr/>
        </p:nvSpPr>
        <p:spPr>
          <a:xfrm>
            <a:off x="961639" y="161599"/>
            <a:ext cx="10509924" cy="830997"/>
          </a:xfrm>
          <a:prstGeom prst="rect">
            <a:avLst/>
          </a:prstGeom>
          <a:noFill/>
        </p:spPr>
        <p:txBody>
          <a:bodyPr wrap="square" rtlCol="0">
            <a:spAutoFit/>
          </a:bodyPr>
          <a:lstStyle/>
          <a:p>
            <a:r>
              <a:rPr lang="en-US" sz="2400" b="1" dirty="0"/>
              <a:t>Competition Benchmark</a:t>
            </a:r>
          </a:p>
          <a:p>
            <a:r>
              <a:rPr lang="en-US" sz="2400" b="1" dirty="0">
                <a:solidFill>
                  <a:srgbClr val="0000FF"/>
                </a:solidFill>
              </a:rPr>
              <a:t>TATA 2823 6X4 NRS Tipper</a:t>
            </a:r>
          </a:p>
        </p:txBody>
      </p:sp>
    </p:spTree>
    <p:extLst>
      <p:ext uri="{BB962C8B-B14F-4D97-AF65-F5344CB8AC3E}">
        <p14:creationId xmlns:p14="http://schemas.microsoft.com/office/powerpoint/2010/main" val="4027212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0555C3D1-DAD1-4A34-BF00-88F5252E0102}"/>
              </a:ext>
            </a:extLst>
          </p:cNvPr>
          <p:cNvGraphicFramePr>
            <a:graphicFrameLocks noGrp="1"/>
          </p:cNvGraphicFramePr>
          <p:nvPr>
            <p:extLst>
              <p:ext uri="{D42A27DB-BD31-4B8C-83A1-F6EECF244321}">
                <p14:modId xmlns:p14="http://schemas.microsoft.com/office/powerpoint/2010/main" val="1596138385"/>
              </p:ext>
            </p:extLst>
          </p:nvPr>
        </p:nvGraphicFramePr>
        <p:xfrm>
          <a:off x="391885" y="1427830"/>
          <a:ext cx="11480802" cy="5141337"/>
        </p:xfrm>
        <a:graphic>
          <a:graphicData uri="http://schemas.openxmlformats.org/drawingml/2006/table">
            <a:tbl>
              <a:tblPr firstRow="1" bandRow="1">
                <a:tableStyleId>{5C22544A-7EE6-4342-B048-85BDC9FD1C3A}</a:tableStyleId>
              </a:tblPr>
              <a:tblGrid>
                <a:gridCol w="2046515">
                  <a:extLst>
                    <a:ext uri="{9D8B030D-6E8A-4147-A177-3AD203B41FA5}">
                      <a16:colId xmlns:a16="http://schemas.microsoft.com/office/drawing/2014/main" val="187846396"/>
                    </a:ext>
                  </a:extLst>
                </a:gridCol>
                <a:gridCol w="4746171">
                  <a:extLst>
                    <a:ext uri="{9D8B030D-6E8A-4147-A177-3AD203B41FA5}">
                      <a16:colId xmlns:a16="http://schemas.microsoft.com/office/drawing/2014/main" val="3255419401"/>
                    </a:ext>
                  </a:extLst>
                </a:gridCol>
                <a:gridCol w="4688116">
                  <a:extLst>
                    <a:ext uri="{9D8B030D-6E8A-4147-A177-3AD203B41FA5}">
                      <a16:colId xmlns:a16="http://schemas.microsoft.com/office/drawing/2014/main" val="4182273557"/>
                    </a:ext>
                  </a:extLst>
                </a:gridCol>
              </a:tblGrid>
              <a:tr h="386457">
                <a:tc>
                  <a:txBody>
                    <a:bodyPr/>
                    <a:lstStyle/>
                    <a:p>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1"/>
                          </a:solidFill>
                        </a:rPr>
                        <a:t>AL 2820 6X4 NRS Tipper</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1"/>
                          </a:solidFill>
                        </a:rPr>
                        <a:t>TATA 2823 6X4 NRS Tipper</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984786604"/>
                  </a:ext>
                </a:extLst>
              </a:tr>
              <a:tr h="1089424">
                <a:tc>
                  <a:txBody>
                    <a:bodyPr/>
                    <a:lstStyle/>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r>
                        <a:rPr lang="en-US" dirty="0">
                          <a:solidFill>
                            <a:schemeClr val="tx1"/>
                          </a:solidFill>
                        </a:rPr>
                        <a:t>RA1 Drive head mounting</a:t>
                      </a: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Bolt/ stud size: M16 X 2 (Stud nut side M16X1.5)</a:t>
                      </a:r>
                    </a:p>
                    <a:p>
                      <a:r>
                        <a:rPr lang="en-US" dirty="0">
                          <a:solidFill>
                            <a:schemeClr val="tx1"/>
                          </a:solidFill>
                        </a:rPr>
                        <a:t>No. of stud &amp; bolts: 4 &amp; 10</a:t>
                      </a: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Stud size: Equivalent to M12</a:t>
                      </a:r>
                    </a:p>
                    <a:p>
                      <a:r>
                        <a:rPr lang="en-US" dirty="0">
                          <a:solidFill>
                            <a:schemeClr val="tx1"/>
                          </a:solidFill>
                        </a:rPr>
                        <a:t>No. of study &amp; bolts: 13 &amp; 5</a:t>
                      </a:r>
                    </a:p>
                    <a:p>
                      <a:r>
                        <a:rPr lang="en-US" b="1" dirty="0">
                          <a:solidFill>
                            <a:schemeClr val="tx1"/>
                          </a:solidFill>
                        </a:rPr>
                        <a:t>Studs are with double nuts.</a:t>
                      </a: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15510276"/>
                  </a:ext>
                </a:extLst>
              </a:tr>
            </a:tbl>
          </a:graphicData>
        </a:graphic>
      </p:graphicFrame>
      <p:sp>
        <p:nvSpPr>
          <p:cNvPr id="7" name="Oval 2">
            <a:extLst>
              <a:ext uri="{FF2B5EF4-FFF2-40B4-BE49-F238E27FC236}">
                <a16:creationId xmlns:a16="http://schemas.microsoft.com/office/drawing/2014/main" id="{1EDBADA5-2278-47F8-BA4F-CFEE101B69D5}"/>
              </a:ext>
            </a:extLst>
          </p:cNvPr>
          <p:cNvSpPr>
            <a:spLocks noChangeArrowheads="1"/>
          </p:cNvSpPr>
          <p:nvPr/>
        </p:nvSpPr>
        <p:spPr bwMode="auto">
          <a:xfrm>
            <a:off x="3249433" y="2979753"/>
            <a:ext cx="3262302" cy="3071151"/>
          </a:xfrm>
          <a:prstGeom prst="ellipse">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Oval 3">
            <a:extLst>
              <a:ext uri="{FF2B5EF4-FFF2-40B4-BE49-F238E27FC236}">
                <a16:creationId xmlns:a16="http://schemas.microsoft.com/office/drawing/2014/main" id="{911CC29A-FE40-4A15-A93E-1A221C5CE119}"/>
              </a:ext>
            </a:extLst>
          </p:cNvPr>
          <p:cNvSpPr>
            <a:spLocks noChangeArrowheads="1"/>
          </p:cNvSpPr>
          <p:nvPr/>
        </p:nvSpPr>
        <p:spPr bwMode="auto">
          <a:xfrm>
            <a:off x="3549455" y="3276344"/>
            <a:ext cx="2665708" cy="2497825"/>
          </a:xfrm>
          <a:prstGeom prst="ellipse">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AutoShape 4">
            <a:extLst>
              <a:ext uri="{FF2B5EF4-FFF2-40B4-BE49-F238E27FC236}">
                <a16:creationId xmlns:a16="http://schemas.microsoft.com/office/drawing/2014/main" id="{36D5C098-0A14-4BF5-9B3A-9F6EFCB76FDF}"/>
              </a:ext>
            </a:extLst>
          </p:cNvPr>
          <p:cNvSpPr>
            <a:spLocks noChangeArrowheads="1"/>
          </p:cNvSpPr>
          <p:nvPr/>
        </p:nvSpPr>
        <p:spPr bwMode="auto">
          <a:xfrm>
            <a:off x="3639116" y="3519551"/>
            <a:ext cx="200014" cy="154228"/>
          </a:xfrm>
          <a:prstGeom prst="hexagon">
            <a:avLst>
              <a:gd name="adj" fmla="val 31522"/>
              <a:gd name="vf" fmla="val 115470"/>
            </a:avLst>
          </a:prstGeom>
          <a:solidFill>
            <a:srgbClr val="0000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AutoShape 5">
            <a:extLst>
              <a:ext uri="{FF2B5EF4-FFF2-40B4-BE49-F238E27FC236}">
                <a16:creationId xmlns:a16="http://schemas.microsoft.com/office/drawing/2014/main" id="{71F0D4F4-DD55-4609-A02D-C623E3F96314}"/>
              </a:ext>
            </a:extLst>
          </p:cNvPr>
          <p:cNvSpPr>
            <a:spLocks noChangeArrowheads="1"/>
          </p:cNvSpPr>
          <p:nvPr/>
        </p:nvSpPr>
        <p:spPr bwMode="auto">
          <a:xfrm>
            <a:off x="3326707" y="4102620"/>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 name="AutoShape 6">
            <a:extLst>
              <a:ext uri="{FF2B5EF4-FFF2-40B4-BE49-F238E27FC236}">
                <a16:creationId xmlns:a16="http://schemas.microsoft.com/office/drawing/2014/main" id="{D3BFE65A-B515-4C2E-98D9-D2FE4EADD22A}"/>
              </a:ext>
            </a:extLst>
          </p:cNvPr>
          <p:cNvSpPr>
            <a:spLocks noChangeArrowheads="1"/>
          </p:cNvSpPr>
          <p:nvPr/>
        </p:nvSpPr>
        <p:spPr bwMode="auto">
          <a:xfrm>
            <a:off x="3354614" y="4837196"/>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AutoShape 7">
            <a:extLst>
              <a:ext uri="{FF2B5EF4-FFF2-40B4-BE49-F238E27FC236}">
                <a16:creationId xmlns:a16="http://schemas.microsoft.com/office/drawing/2014/main" id="{0E3F45B7-5360-4E7A-B327-0DEEAE1D5948}"/>
              </a:ext>
            </a:extLst>
          </p:cNvPr>
          <p:cNvSpPr>
            <a:spLocks noChangeArrowheads="1"/>
          </p:cNvSpPr>
          <p:nvPr/>
        </p:nvSpPr>
        <p:spPr bwMode="auto">
          <a:xfrm>
            <a:off x="3646900" y="5343571"/>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AutoShape 8">
            <a:extLst>
              <a:ext uri="{FF2B5EF4-FFF2-40B4-BE49-F238E27FC236}">
                <a16:creationId xmlns:a16="http://schemas.microsoft.com/office/drawing/2014/main" id="{6E30ED0D-1462-46EB-AAC0-C499A27CA648}"/>
              </a:ext>
            </a:extLst>
          </p:cNvPr>
          <p:cNvSpPr>
            <a:spLocks noChangeArrowheads="1"/>
          </p:cNvSpPr>
          <p:nvPr/>
        </p:nvSpPr>
        <p:spPr bwMode="auto">
          <a:xfrm>
            <a:off x="5501189" y="5639622"/>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AutoShape 9">
            <a:extLst>
              <a:ext uri="{FF2B5EF4-FFF2-40B4-BE49-F238E27FC236}">
                <a16:creationId xmlns:a16="http://schemas.microsoft.com/office/drawing/2014/main" id="{F3EA3ED5-8C4C-4564-A2A0-B8D096C339D3}"/>
              </a:ext>
            </a:extLst>
          </p:cNvPr>
          <p:cNvSpPr>
            <a:spLocks noChangeArrowheads="1"/>
          </p:cNvSpPr>
          <p:nvPr/>
        </p:nvSpPr>
        <p:spPr bwMode="auto">
          <a:xfrm>
            <a:off x="6210694" y="4723359"/>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AutoShape 10">
            <a:extLst>
              <a:ext uri="{FF2B5EF4-FFF2-40B4-BE49-F238E27FC236}">
                <a16:creationId xmlns:a16="http://schemas.microsoft.com/office/drawing/2014/main" id="{9725E09A-8E43-4004-8E56-531BD252D287}"/>
              </a:ext>
            </a:extLst>
          </p:cNvPr>
          <p:cNvSpPr>
            <a:spLocks noChangeArrowheads="1"/>
          </p:cNvSpPr>
          <p:nvPr/>
        </p:nvSpPr>
        <p:spPr bwMode="auto">
          <a:xfrm>
            <a:off x="6183615" y="3992294"/>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6" name="Group 17">
            <a:extLst>
              <a:ext uri="{FF2B5EF4-FFF2-40B4-BE49-F238E27FC236}">
                <a16:creationId xmlns:a16="http://schemas.microsoft.com/office/drawing/2014/main" id="{35974330-165A-4F08-AF92-AF91C56FEA6B}"/>
              </a:ext>
            </a:extLst>
          </p:cNvPr>
          <p:cNvGrpSpPr>
            <a:grpSpLocks/>
          </p:cNvGrpSpPr>
          <p:nvPr/>
        </p:nvGrpSpPr>
        <p:grpSpPr bwMode="auto">
          <a:xfrm>
            <a:off x="4202582" y="3149993"/>
            <a:ext cx="200014" cy="154228"/>
            <a:chOff x="5145" y="8580"/>
            <a:chExt cx="290" cy="230"/>
          </a:xfrm>
          <a:solidFill>
            <a:srgbClr val="0000FF"/>
          </a:solidFill>
        </p:grpSpPr>
        <p:sp>
          <p:nvSpPr>
            <p:cNvPr id="17" name="AutoShape 18">
              <a:extLst>
                <a:ext uri="{FF2B5EF4-FFF2-40B4-BE49-F238E27FC236}">
                  <a16:creationId xmlns:a16="http://schemas.microsoft.com/office/drawing/2014/main" id="{C5DF3804-ED68-4ED7-A320-A593D2FF9B7E}"/>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 name="Oval 19">
              <a:extLst>
                <a:ext uri="{FF2B5EF4-FFF2-40B4-BE49-F238E27FC236}">
                  <a16:creationId xmlns:a16="http://schemas.microsoft.com/office/drawing/2014/main" id="{A9318ACD-703E-4745-9746-1FB8985E8E92}"/>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9" name="Group 20">
            <a:extLst>
              <a:ext uri="{FF2B5EF4-FFF2-40B4-BE49-F238E27FC236}">
                <a16:creationId xmlns:a16="http://schemas.microsoft.com/office/drawing/2014/main" id="{43439D5D-7156-42E1-86FF-B5A9DFAC0D84}"/>
              </a:ext>
            </a:extLst>
          </p:cNvPr>
          <p:cNvGrpSpPr>
            <a:grpSpLocks/>
          </p:cNvGrpSpPr>
          <p:nvPr/>
        </p:nvGrpSpPr>
        <p:grpSpPr bwMode="auto">
          <a:xfrm>
            <a:off x="4913510" y="3044899"/>
            <a:ext cx="200014" cy="154228"/>
            <a:chOff x="5145" y="8580"/>
            <a:chExt cx="290" cy="230"/>
          </a:xfrm>
          <a:solidFill>
            <a:srgbClr val="0000FF"/>
          </a:solidFill>
        </p:grpSpPr>
        <p:sp>
          <p:nvSpPr>
            <p:cNvPr id="20" name="AutoShape 21">
              <a:extLst>
                <a:ext uri="{FF2B5EF4-FFF2-40B4-BE49-F238E27FC236}">
                  <a16:creationId xmlns:a16="http://schemas.microsoft.com/office/drawing/2014/main" id="{DEDBBF01-3DF4-453E-AF45-9126166390D1}"/>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Oval 22">
              <a:extLst>
                <a:ext uri="{FF2B5EF4-FFF2-40B4-BE49-F238E27FC236}">
                  <a16:creationId xmlns:a16="http://schemas.microsoft.com/office/drawing/2014/main" id="{F7374E19-C057-4334-8976-0D6B35B29CF8}"/>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3" name="Group 23">
            <a:extLst>
              <a:ext uri="{FF2B5EF4-FFF2-40B4-BE49-F238E27FC236}">
                <a16:creationId xmlns:a16="http://schemas.microsoft.com/office/drawing/2014/main" id="{F500DD96-6FB3-4A80-8DBE-9317FA06249B}"/>
              </a:ext>
            </a:extLst>
          </p:cNvPr>
          <p:cNvGrpSpPr>
            <a:grpSpLocks/>
          </p:cNvGrpSpPr>
          <p:nvPr/>
        </p:nvGrpSpPr>
        <p:grpSpPr bwMode="auto">
          <a:xfrm>
            <a:off x="5518560" y="3225431"/>
            <a:ext cx="200014" cy="154228"/>
            <a:chOff x="5145" y="8580"/>
            <a:chExt cx="290" cy="230"/>
          </a:xfrm>
          <a:solidFill>
            <a:srgbClr val="0000FF"/>
          </a:solidFill>
        </p:grpSpPr>
        <p:sp>
          <p:nvSpPr>
            <p:cNvPr id="24" name="AutoShape 24">
              <a:extLst>
                <a:ext uri="{FF2B5EF4-FFF2-40B4-BE49-F238E27FC236}">
                  <a16:creationId xmlns:a16="http://schemas.microsoft.com/office/drawing/2014/main" id="{23684DEE-F1DC-4999-8F56-680030D69F25}"/>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 name="Oval 25">
              <a:extLst>
                <a:ext uri="{FF2B5EF4-FFF2-40B4-BE49-F238E27FC236}">
                  <a16:creationId xmlns:a16="http://schemas.microsoft.com/office/drawing/2014/main" id="{8803E89E-AE01-4334-B91D-1B28E83E93AE}"/>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6" name="Group 26">
            <a:extLst>
              <a:ext uri="{FF2B5EF4-FFF2-40B4-BE49-F238E27FC236}">
                <a16:creationId xmlns:a16="http://schemas.microsoft.com/office/drawing/2014/main" id="{35240BFE-B520-4700-84B7-D7246B16294F}"/>
              </a:ext>
            </a:extLst>
          </p:cNvPr>
          <p:cNvGrpSpPr>
            <a:grpSpLocks/>
          </p:cNvGrpSpPr>
          <p:nvPr/>
        </p:nvGrpSpPr>
        <p:grpSpPr bwMode="auto">
          <a:xfrm>
            <a:off x="5953580" y="3539774"/>
            <a:ext cx="200014" cy="154228"/>
            <a:chOff x="5145" y="8580"/>
            <a:chExt cx="290" cy="230"/>
          </a:xfrm>
          <a:solidFill>
            <a:srgbClr val="0000FF"/>
          </a:solidFill>
        </p:grpSpPr>
        <p:sp>
          <p:nvSpPr>
            <p:cNvPr id="27" name="AutoShape 27">
              <a:extLst>
                <a:ext uri="{FF2B5EF4-FFF2-40B4-BE49-F238E27FC236}">
                  <a16:creationId xmlns:a16="http://schemas.microsoft.com/office/drawing/2014/main" id="{E0B2EF75-960E-4ABD-BF29-45E7AAEFF38E}"/>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Oval 28">
              <a:extLst>
                <a:ext uri="{FF2B5EF4-FFF2-40B4-BE49-F238E27FC236}">
                  <a16:creationId xmlns:a16="http://schemas.microsoft.com/office/drawing/2014/main" id="{7507C2A8-5A8D-4B88-A5C2-40853B680FFA}"/>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9" name="AutoShape 29">
            <a:extLst>
              <a:ext uri="{FF2B5EF4-FFF2-40B4-BE49-F238E27FC236}">
                <a16:creationId xmlns:a16="http://schemas.microsoft.com/office/drawing/2014/main" id="{03D1F5C7-5D32-4777-9D83-2BC092708A90}"/>
              </a:ext>
            </a:extLst>
          </p:cNvPr>
          <p:cNvSpPr>
            <a:spLocks noChangeArrowheads="1"/>
          </p:cNvSpPr>
          <p:nvPr/>
        </p:nvSpPr>
        <p:spPr bwMode="auto">
          <a:xfrm>
            <a:off x="5961447" y="5266457"/>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 name="TextBox 29">
            <a:extLst>
              <a:ext uri="{FF2B5EF4-FFF2-40B4-BE49-F238E27FC236}">
                <a16:creationId xmlns:a16="http://schemas.microsoft.com/office/drawing/2014/main" id="{DF857B4F-D12A-47BE-B4E7-C61F840A5595}"/>
              </a:ext>
            </a:extLst>
          </p:cNvPr>
          <p:cNvSpPr txBox="1"/>
          <p:nvPr/>
        </p:nvSpPr>
        <p:spPr>
          <a:xfrm>
            <a:off x="6569570" y="4365847"/>
            <a:ext cx="484374" cy="357511"/>
          </a:xfrm>
          <a:prstGeom prst="rect">
            <a:avLst/>
          </a:prstGeom>
          <a:noFill/>
        </p:spPr>
        <p:txBody>
          <a:bodyPr wrap="none" rtlCol="0">
            <a:spAutoFit/>
          </a:bodyPr>
          <a:lstStyle/>
          <a:p>
            <a:r>
              <a:rPr lang="en-US" sz="1600" b="0" i="0" dirty="0"/>
              <a:t>LH</a:t>
            </a:r>
          </a:p>
        </p:txBody>
      </p:sp>
      <p:sp>
        <p:nvSpPr>
          <p:cNvPr id="31" name="TextBox 30">
            <a:extLst>
              <a:ext uri="{FF2B5EF4-FFF2-40B4-BE49-F238E27FC236}">
                <a16:creationId xmlns:a16="http://schemas.microsoft.com/office/drawing/2014/main" id="{ED34C4BF-009C-4E64-859F-5D86CC8511C2}"/>
              </a:ext>
            </a:extLst>
          </p:cNvPr>
          <p:cNvSpPr txBox="1"/>
          <p:nvPr/>
        </p:nvSpPr>
        <p:spPr>
          <a:xfrm>
            <a:off x="2670631" y="4234741"/>
            <a:ext cx="520936" cy="357511"/>
          </a:xfrm>
          <a:prstGeom prst="rect">
            <a:avLst/>
          </a:prstGeom>
          <a:noFill/>
        </p:spPr>
        <p:txBody>
          <a:bodyPr wrap="none" rtlCol="0">
            <a:spAutoFit/>
          </a:bodyPr>
          <a:lstStyle/>
          <a:p>
            <a:r>
              <a:rPr lang="en-US" sz="1600" b="0" i="0" dirty="0"/>
              <a:t>RH</a:t>
            </a:r>
          </a:p>
        </p:txBody>
      </p:sp>
      <p:sp>
        <p:nvSpPr>
          <p:cNvPr id="32" name="TextBox 31">
            <a:extLst>
              <a:ext uri="{FF2B5EF4-FFF2-40B4-BE49-F238E27FC236}">
                <a16:creationId xmlns:a16="http://schemas.microsoft.com/office/drawing/2014/main" id="{50AF448C-1272-42D9-93F2-A02D2C079E68}"/>
              </a:ext>
            </a:extLst>
          </p:cNvPr>
          <p:cNvSpPr txBox="1"/>
          <p:nvPr/>
        </p:nvSpPr>
        <p:spPr>
          <a:xfrm>
            <a:off x="4601138" y="2640151"/>
            <a:ext cx="558893" cy="357511"/>
          </a:xfrm>
          <a:prstGeom prst="rect">
            <a:avLst/>
          </a:prstGeom>
          <a:noFill/>
          <a:ln>
            <a:noFill/>
          </a:ln>
        </p:spPr>
        <p:txBody>
          <a:bodyPr wrap="none" rtlCol="0">
            <a:spAutoFit/>
          </a:bodyPr>
          <a:lstStyle/>
          <a:p>
            <a:r>
              <a:rPr lang="en-US" sz="1600" b="0" i="0" dirty="0"/>
              <a:t>Top</a:t>
            </a:r>
          </a:p>
        </p:txBody>
      </p:sp>
      <p:sp>
        <p:nvSpPr>
          <p:cNvPr id="33" name="TextBox 32">
            <a:extLst>
              <a:ext uri="{FF2B5EF4-FFF2-40B4-BE49-F238E27FC236}">
                <a16:creationId xmlns:a16="http://schemas.microsoft.com/office/drawing/2014/main" id="{9442F633-993E-4FA0-941C-E8828EE44C8C}"/>
              </a:ext>
            </a:extLst>
          </p:cNvPr>
          <p:cNvSpPr txBox="1"/>
          <p:nvPr/>
        </p:nvSpPr>
        <p:spPr>
          <a:xfrm>
            <a:off x="4558065" y="6181168"/>
            <a:ext cx="907460" cy="357511"/>
          </a:xfrm>
          <a:prstGeom prst="rect">
            <a:avLst/>
          </a:prstGeom>
          <a:noFill/>
        </p:spPr>
        <p:txBody>
          <a:bodyPr wrap="none" rtlCol="0">
            <a:spAutoFit/>
          </a:bodyPr>
          <a:lstStyle/>
          <a:p>
            <a:r>
              <a:rPr lang="en-US" sz="1600" b="0" i="0" dirty="0"/>
              <a:t>Bottom</a:t>
            </a:r>
          </a:p>
        </p:txBody>
      </p:sp>
      <p:sp>
        <p:nvSpPr>
          <p:cNvPr id="34" name="AutoShape 8">
            <a:extLst>
              <a:ext uri="{FF2B5EF4-FFF2-40B4-BE49-F238E27FC236}">
                <a16:creationId xmlns:a16="http://schemas.microsoft.com/office/drawing/2014/main" id="{8D45F760-5541-4208-9C06-80B325C20CD2}"/>
              </a:ext>
            </a:extLst>
          </p:cNvPr>
          <p:cNvSpPr>
            <a:spLocks noChangeArrowheads="1"/>
          </p:cNvSpPr>
          <p:nvPr/>
        </p:nvSpPr>
        <p:spPr bwMode="auto">
          <a:xfrm>
            <a:off x="4820607" y="5836486"/>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AutoShape 8">
            <a:extLst>
              <a:ext uri="{FF2B5EF4-FFF2-40B4-BE49-F238E27FC236}">
                <a16:creationId xmlns:a16="http://schemas.microsoft.com/office/drawing/2014/main" id="{4D9EEE22-C39D-4E03-8A2D-F14E75411B05}"/>
              </a:ext>
            </a:extLst>
          </p:cNvPr>
          <p:cNvSpPr>
            <a:spLocks noChangeArrowheads="1"/>
          </p:cNvSpPr>
          <p:nvPr/>
        </p:nvSpPr>
        <p:spPr bwMode="auto">
          <a:xfrm>
            <a:off x="4146863" y="5693996"/>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 name="Oval 2">
            <a:extLst>
              <a:ext uri="{FF2B5EF4-FFF2-40B4-BE49-F238E27FC236}">
                <a16:creationId xmlns:a16="http://schemas.microsoft.com/office/drawing/2014/main" id="{D8554278-5F30-4AE6-9558-74DCEFF3A30D}"/>
              </a:ext>
            </a:extLst>
          </p:cNvPr>
          <p:cNvSpPr>
            <a:spLocks noChangeArrowheads="1"/>
          </p:cNvSpPr>
          <p:nvPr/>
        </p:nvSpPr>
        <p:spPr bwMode="auto">
          <a:xfrm>
            <a:off x="7850461" y="2947230"/>
            <a:ext cx="3262302" cy="3071151"/>
          </a:xfrm>
          <a:prstGeom prst="ellipse">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Oval 3">
            <a:extLst>
              <a:ext uri="{FF2B5EF4-FFF2-40B4-BE49-F238E27FC236}">
                <a16:creationId xmlns:a16="http://schemas.microsoft.com/office/drawing/2014/main" id="{5E3EF5AF-2914-4A26-A036-C8EB6BCFD68B}"/>
              </a:ext>
            </a:extLst>
          </p:cNvPr>
          <p:cNvSpPr>
            <a:spLocks noChangeArrowheads="1"/>
          </p:cNvSpPr>
          <p:nvPr/>
        </p:nvSpPr>
        <p:spPr bwMode="auto">
          <a:xfrm>
            <a:off x="8150483" y="3243821"/>
            <a:ext cx="2665708" cy="2497825"/>
          </a:xfrm>
          <a:prstGeom prst="ellipse">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AutoShape 5">
            <a:extLst>
              <a:ext uri="{FF2B5EF4-FFF2-40B4-BE49-F238E27FC236}">
                <a16:creationId xmlns:a16="http://schemas.microsoft.com/office/drawing/2014/main" id="{36ABF51E-DBA1-4780-A1CB-F93D20D65042}"/>
              </a:ext>
            </a:extLst>
          </p:cNvPr>
          <p:cNvSpPr>
            <a:spLocks noChangeArrowheads="1"/>
          </p:cNvSpPr>
          <p:nvPr/>
        </p:nvSpPr>
        <p:spPr bwMode="auto">
          <a:xfrm>
            <a:off x="7927735" y="4070097"/>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 name="AutoShape 6">
            <a:extLst>
              <a:ext uri="{FF2B5EF4-FFF2-40B4-BE49-F238E27FC236}">
                <a16:creationId xmlns:a16="http://schemas.microsoft.com/office/drawing/2014/main" id="{78B88629-C0C0-4252-BFD0-A1F68B3FA36D}"/>
              </a:ext>
            </a:extLst>
          </p:cNvPr>
          <p:cNvSpPr>
            <a:spLocks noChangeArrowheads="1"/>
          </p:cNvSpPr>
          <p:nvPr/>
        </p:nvSpPr>
        <p:spPr bwMode="auto">
          <a:xfrm>
            <a:off x="7927735" y="4613721"/>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 name="AutoShape 9">
            <a:extLst>
              <a:ext uri="{FF2B5EF4-FFF2-40B4-BE49-F238E27FC236}">
                <a16:creationId xmlns:a16="http://schemas.microsoft.com/office/drawing/2014/main" id="{F9D75E51-D245-43AF-8386-2CAF461F3B95}"/>
              </a:ext>
            </a:extLst>
          </p:cNvPr>
          <p:cNvSpPr>
            <a:spLocks noChangeArrowheads="1"/>
          </p:cNvSpPr>
          <p:nvPr/>
        </p:nvSpPr>
        <p:spPr bwMode="auto">
          <a:xfrm>
            <a:off x="10851189" y="4538395"/>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 name="AutoShape 10">
            <a:extLst>
              <a:ext uri="{FF2B5EF4-FFF2-40B4-BE49-F238E27FC236}">
                <a16:creationId xmlns:a16="http://schemas.microsoft.com/office/drawing/2014/main" id="{D713F57B-7661-4C54-B962-D26C8F1E76A0}"/>
              </a:ext>
            </a:extLst>
          </p:cNvPr>
          <p:cNvSpPr>
            <a:spLocks noChangeArrowheads="1"/>
          </p:cNvSpPr>
          <p:nvPr/>
        </p:nvSpPr>
        <p:spPr bwMode="auto">
          <a:xfrm>
            <a:off x="10815522" y="4063502"/>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44" name="Group 17">
            <a:extLst>
              <a:ext uri="{FF2B5EF4-FFF2-40B4-BE49-F238E27FC236}">
                <a16:creationId xmlns:a16="http://schemas.microsoft.com/office/drawing/2014/main" id="{EF213D9C-C064-4EB9-BB2A-7CFB076CD855}"/>
              </a:ext>
            </a:extLst>
          </p:cNvPr>
          <p:cNvGrpSpPr>
            <a:grpSpLocks/>
          </p:cNvGrpSpPr>
          <p:nvPr/>
        </p:nvGrpSpPr>
        <p:grpSpPr bwMode="auto">
          <a:xfrm>
            <a:off x="8150483" y="3661479"/>
            <a:ext cx="200014" cy="154228"/>
            <a:chOff x="5145" y="8580"/>
            <a:chExt cx="290" cy="230"/>
          </a:xfrm>
          <a:solidFill>
            <a:schemeClr val="accent6">
              <a:lumMod val="60000"/>
              <a:lumOff val="40000"/>
            </a:schemeClr>
          </a:solidFill>
        </p:grpSpPr>
        <p:sp>
          <p:nvSpPr>
            <p:cNvPr id="45" name="AutoShape 18">
              <a:extLst>
                <a:ext uri="{FF2B5EF4-FFF2-40B4-BE49-F238E27FC236}">
                  <a16:creationId xmlns:a16="http://schemas.microsoft.com/office/drawing/2014/main" id="{DF7269AE-E475-482F-BF8A-FEA7E16B04C4}"/>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 name="Oval 19">
              <a:extLst>
                <a:ext uri="{FF2B5EF4-FFF2-40B4-BE49-F238E27FC236}">
                  <a16:creationId xmlns:a16="http://schemas.microsoft.com/office/drawing/2014/main" id="{AE11E40A-BC16-4DC1-A802-64FCF908E841}"/>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7" name="Group 20">
            <a:extLst>
              <a:ext uri="{FF2B5EF4-FFF2-40B4-BE49-F238E27FC236}">
                <a16:creationId xmlns:a16="http://schemas.microsoft.com/office/drawing/2014/main" id="{E0A665C4-A6E1-4AD3-A2F3-D79F4CEAD49C}"/>
              </a:ext>
            </a:extLst>
          </p:cNvPr>
          <p:cNvGrpSpPr>
            <a:grpSpLocks/>
          </p:cNvGrpSpPr>
          <p:nvPr/>
        </p:nvGrpSpPr>
        <p:grpSpPr bwMode="auto">
          <a:xfrm>
            <a:off x="9002151" y="3041064"/>
            <a:ext cx="200014" cy="154228"/>
            <a:chOff x="5145" y="8580"/>
            <a:chExt cx="290" cy="230"/>
          </a:xfrm>
          <a:solidFill>
            <a:schemeClr val="accent6">
              <a:lumMod val="60000"/>
              <a:lumOff val="40000"/>
            </a:schemeClr>
          </a:solidFill>
        </p:grpSpPr>
        <p:sp>
          <p:nvSpPr>
            <p:cNvPr id="48" name="AutoShape 21">
              <a:extLst>
                <a:ext uri="{FF2B5EF4-FFF2-40B4-BE49-F238E27FC236}">
                  <a16:creationId xmlns:a16="http://schemas.microsoft.com/office/drawing/2014/main" id="{B1D73806-B634-4D40-9DA3-3BE57694A353}"/>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 name="Oval 22">
              <a:extLst>
                <a:ext uri="{FF2B5EF4-FFF2-40B4-BE49-F238E27FC236}">
                  <a16:creationId xmlns:a16="http://schemas.microsoft.com/office/drawing/2014/main" id="{6D52DA9A-F6B0-4E6A-9A3E-B8C9383AD846}"/>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0" name="Group 23">
            <a:extLst>
              <a:ext uri="{FF2B5EF4-FFF2-40B4-BE49-F238E27FC236}">
                <a16:creationId xmlns:a16="http://schemas.microsoft.com/office/drawing/2014/main" id="{CD1CEB49-3611-40C1-8C1A-E36648B205DF}"/>
              </a:ext>
            </a:extLst>
          </p:cNvPr>
          <p:cNvGrpSpPr>
            <a:grpSpLocks/>
          </p:cNvGrpSpPr>
          <p:nvPr/>
        </p:nvGrpSpPr>
        <p:grpSpPr bwMode="auto">
          <a:xfrm>
            <a:off x="9589663" y="3014189"/>
            <a:ext cx="200014" cy="154228"/>
            <a:chOff x="5145" y="8580"/>
            <a:chExt cx="290" cy="230"/>
          </a:xfrm>
          <a:solidFill>
            <a:schemeClr val="accent6">
              <a:lumMod val="60000"/>
              <a:lumOff val="40000"/>
            </a:schemeClr>
          </a:solidFill>
        </p:grpSpPr>
        <p:sp>
          <p:nvSpPr>
            <p:cNvPr id="51" name="AutoShape 24">
              <a:extLst>
                <a:ext uri="{FF2B5EF4-FFF2-40B4-BE49-F238E27FC236}">
                  <a16:creationId xmlns:a16="http://schemas.microsoft.com/office/drawing/2014/main" id="{7D6EB33E-ED5E-4730-9D17-595266E0B859}"/>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Oval 25">
              <a:extLst>
                <a:ext uri="{FF2B5EF4-FFF2-40B4-BE49-F238E27FC236}">
                  <a16:creationId xmlns:a16="http://schemas.microsoft.com/office/drawing/2014/main" id="{5164CE8B-5158-4642-941B-73861EDA508E}"/>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3" name="Group 26">
            <a:extLst>
              <a:ext uri="{FF2B5EF4-FFF2-40B4-BE49-F238E27FC236}">
                <a16:creationId xmlns:a16="http://schemas.microsoft.com/office/drawing/2014/main" id="{9519CF77-645B-4CEB-A5B1-EA573454F742}"/>
              </a:ext>
            </a:extLst>
          </p:cNvPr>
          <p:cNvGrpSpPr>
            <a:grpSpLocks/>
          </p:cNvGrpSpPr>
          <p:nvPr/>
        </p:nvGrpSpPr>
        <p:grpSpPr bwMode="auto">
          <a:xfrm>
            <a:off x="10035750" y="3129005"/>
            <a:ext cx="200014" cy="154228"/>
            <a:chOff x="5145" y="8580"/>
            <a:chExt cx="290" cy="230"/>
          </a:xfrm>
          <a:solidFill>
            <a:schemeClr val="accent6">
              <a:lumMod val="60000"/>
              <a:lumOff val="40000"/>
            </a:schemeClr>
          </a:solidFill>
        </p:grpSpPr>
        <p:sp>
          <p:nvSpPr>
            <p:cNvPr id="54" name="AutoShape 27">
              <a:extLst>
                <a:ext uri="{FF2B5EF4-FFF2-40B4-BE49-F238E27FC236}">
                  <a16:creationId xmlns:a16="http://schemas.microsoft.com/office/drawing/2014/main" id="{813626D9-B724-46CB-ADB5-604F5D874E07}"/>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Oval 28">
              <a:extLst>
                <a:ext uri="{FF2B5EF4-FFF2-40B4-BE49-F238E27FC236}">
                  <a16:creationId xmlns:a16="http://schemas.microsoft.com/office/drawing/2014/main" id="{376FCA05-2D36-4C56-9546-80BEFAA077C5}"/>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56" name="AutoShape 29">
            <a:extLst>
              <a:ext uri="{FF2B5EF4-FFF2-40B4-BE49-F238E27FC236}">
                <a16:creationId xmlns:a16="http://schemas.microsoft.com/office/drawing/2014/main" id="{DA9815F8-C3C6-44F3-A8BA-0B3A3FC334F4}"/>
              </a:ext>
            </a:extLst>
          </p:cNvPr>
          <p:cNvSpPr>
            <a:spLocks noChangeArrowheads="1"/>
          </p:cNvSpPr>
          <p:nvPr/>
        </p:nvSpPr>
        <p:spPr bwMode="auto">
          <a:xfrm>
            <a:off x="10661210" y="5086028"/>
            <a:ext cx="200014" cy="154228"/>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 name="TextBox 56">
            <a:extLst>
              <a:ext uri="{FF2B5EF4-FFF2-40B4-BE49-F238E27FC236}">
                <a16:creationId xmlns:a16="http://schemas.microsoft.com/office/drawing/2014/main" id="{4391BEBE-265E-4CD0-859F-BB8942CF0608}"/>
              </a:ext>
            </a:extLst>
          </p:cNvPr>
          <p:cNvSpPr txBox="1"/>
          <p:nvPr/>
        </p:nvSpPr>
        <p:spPr>
          <a:xfrm>
            <a:off x="11170598" y="4333324"/>
            <a:ext cx="484374" cy="357511"/>
          </a:xfrm>
          <a:prstGeom prst="rect">
            <a:avLst/>
          </a:prstGeom>
          <a:noFill/>
        </p:spPr>
        <p:txBody>
          <a:bodyPr wrap="none" rtlCol="0">
            <a:spAutoFit/>
          </a:bodyPr>
          <a:lstStyle/>
          <a:p>
            <a:r>
              <a:rPr lang="en-US" sz="1600" b="0" i="0" dirty="0"/>
              <a:t>LH</a:t>
            </a:r>
          </a:p>
        </p:txBody>
      </p:sp>
      <p:sp>
        <p:nvSpPr>
          <p:cNvPr id="58" name="TextBox 57">
            <a:extLst>
              <a:ext uri="{FF2B5EF4-FFF2-40B4-BE49-F238E27FC236}">
                <a16:creationId xmlns:a16="http://schemas.microsoft.com/office/drawing/2014/main" id="{D67920BD-45F6-47F0-BF04-F5ACC5BDED25}"/>
              </a:ext>
            </a:extLst>
          </p:cNvPr>
          <p:cNvSpPr txBox="1"/>
          <p:nvPr/>
        </p:nvSpPr>
        <p:spPr>
          <a:xfrm>
            <a:off x="7271658" y="4202218"/>
            <a:ext cx="520936" cy="357511"/>
          </a:xfrm>
          <a:prstGeom prst="rect">
            <a:avLst/>
          </a:prstGeom>
          <a:noFill/>
        </p:spPr>
        <p:txBody>
          <a:bodyPr wrap="none" rtlCol="0">
            <a:spAutoFit/>
          </a:bodyPr>
          <a:lstStyle/>
          <a:p>
            <a:r>
              <a:rPr lang="en-US" sz="1600" b="0" i="0" dirty="0"/>
              <a:t>RH</a:t>
            </a:r>
          </a:p>
        </p:txBody>
      </p:sp>
      <p:sp>
        <p:nvSpPr>
          <p:cNvPr id="59" name="TextBox 58">
            <a:extLst>
              <a:ext uri="{FF2B5EF4-FFF2-40B4-BE49-F238E27FC236}">
                <a16:creationId xmlns:a16="http://schemas.microsoft.com/office/drawing/2014/main" id="{999B2DE4-D78B-4EC5-9D5A-2D12440C0BA1}"/>
              </a:ext>
            </a:extLst>
          </p:cNvPr>
          <p:cNvSpPr txBox="1"/>
          <p:nvPr/>
        </p:nvSpPr>
        <p:spPr>
          <a:xfrm>
            <a:off x="9202165" y="2607628"/>
            <a:ext cx="558893" cy="357511"/>
          </a:xfrm>
          <a:prstGeom prst="rect">
            <a:avLst/>
          </a:prstGeom>
          <a:noFill/>
        </p:spPr>
        <p:txBody>
          <a:bodyPr wrap="none" rtlCol="0">
            <a:spAutoFit/>
          </a:bodyPr>
          <a:lstStyle/>
          <a:p>
            <a:r>
              <a:rPr lang="en-US" sz="1600" b="0" i="0" dirty="0"/>
              <a:t>Top</a:t>
            </a:r>
          </a:p>
        </p:txBody>
      </p:sp>
      <p:sp>
        <p:nvSpPr>
          <p:cNvPr id="60" name="TextBox 59">
            <a:extLst>
              <a:ext uri="{FF2B5EF4-FFF2-40B4-BE49-F238E27FC236}">
                <a16:creationId xmlns:a16="http://schemas.microsoft.com/office/drawing/2014/main" id="{B5D804EE-DD41-465F-9FDA-F00C4FE47848}"/>
              </a:ext>
            </a:extLst>
          </p:cNvPr>
          <p:cNvSpPr txBox="1"/>
          <p:nvPr/>
        </p:nvSpPr>
        <p:spPr>
          <a:xfrm>
            <a:off x="9159090" y="6065517"/>
            <a:ext cx="907460" cy="357511"/>
          </a:xfrm>
          <a:prstGeom prst="rect">
            <a:avLst/>
          </a:prstGeom>
          <a:noFill/>
        </p:spPr>
        <p:txBody>
          <a:bodyPr wrap="none" rtlCol="0">
            <a:spAutoFit/>
          </a:bodyPr>
          <a:lstStyle/>
          <a:p>
            <a:r>
              <a:rPr lang="en-US" sz="1600" b="0" i="0" dirty="0"/>
              <a:t>Bottom</a:t>
            </a:r>
          </a:p>
        </p:txBody>
      </p:sp>
      <p:grpSp>
        <p:nvGrpSpPr>
          <p:cNvPr id="61" name="Group 17">
            <a:extLst>
              <a:ext uri="{FF2B5EF4-FFF2-40B4-BE49-F238E27FC236}">
                <a16:creationId xmlns:a16="http://schemas.microsoft.com/office/drawing/2014/main" id="{B26E9287-3681-42E7-8010-5CE866085EF1}"/>
              </a:ext>
            </a:extLst>
          </p:cNvPr>
          <p:cNvGrpSpPr>
            <a:grpSpLocks/>
          </p:cNvGrpSpPr>
          <p:nvPr/>
        </p:nvGrpSpPr>
        <p:grpSpPr bwMode="auto">
          <a:xfrm>
            <a:off x="8491226" y="3254562"/>
            <a:ext cx="200014" cy="154228"/>
            <a:chOff x="5145" y="8580"/>
            <a:chExt cx="290" cy="230"/>
          </a:xfrm>
          <a:solidFill>
            <a:schemeClr val="accent6">
              <a:lumMod val="60000"/>
              <a:lumOff val="40000"/>
            </a:schemeClr>
          </a:solidFill>
        </p:grpSpPr>
        <p:sp>
          <p:nvSpPr>
            <p:cNvPr id="62" name="AutoShape 18">
              <a:extLst>
                <a:ext uri="{FF2B5EF4-FFF2-40B4-BE49-F238E27FC236}">
                  <a16:creationId xmlns:a16="http://schemas.microsoft.com/office/drawing/2014/main" id="{7664D6A2-1BAF-4524-BACC-FE2296A1DB73}"/>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 name="Oval 19">
              <a:extLst>
                <a:ext uri="{FF2B5EF4-FFF2-40B4-BE49-F238E27FC236}">
                  <a16:creationId xmlns:a16="http://schemas.microsoft.com/office/drawing/2014/main" id="{BA0D9C68-995D-4F0A-9C76-D9F7AC6FB47E}"/>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4" name="Group 23">
            <a:extLst>
              <a:ext uri="{FF2B5EF4-FFF2-40B4-BE49-F238E27FC236}">
                <a16:creationId xmlns:a16="http://schemas.microsoft.com/office/drawing/2014/main" id="{A42FC3B1-98D0-4EDA-9C61-E053C05FD959}"/>
              </a:ext>
            </a:extLst>
          </p:cNvPr>
          <p:cNvGrpSpPr>
            <a:grpSpLocks/>
          </p:cNvGrpSpPr>
          <p:nvPr/>
        </p:nvGrpSpPr>
        <p:grpSpPr bwMode="auto">
          <a:xfrm>
            <a:off x="10645095" y="3640026"/>
            <a:ext cx="200014" cy="154228"/>
            <a:chOff x="5145" y="8580"/>
            <a:chExt cx="290" cy="230"/>
          </a:xfrm>
          <a:solidFill>
            <a:schemeClr val="accent6">
              <a:lumMod val="60000"/>
              <a:lumOff val="40000"/>
            </a:schemeClr>
          </a:solidFill>
        </p:grpSpPr>
        <p:sp>
          <p:nvSpPr>
            <p:cNvPr id="65" name="AutoShape 24">
              <a:extLst>
                <a:ext uri="{FF2B5EF4-FFF2-40B4-BE49-F238E27FC236}">
                  <a16:creationId xmlns:a16="http://schemas.microsoft.com/office/drawing/2014/main" id="{EF399F47-52CC-4F9D-A1A8-DC1892B9197C}"/>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Oval 25">
              <a:extLst>
                <a:ext uri="{FF2B5EF4-FFF2-40B4-BE49-F238E27FC236}">
                  <a16:creationId xmlns:a16="http://schemas.microsoft.com/office/drawing/2014/main" id="{79E04BFB-5592-46BC-BE63-54CF0A65CBC3}"/>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7" name="Group 26">
            <a:extLst>
              <a:ext uri="{FF2B5EF4-FFF2-40B4-BE49-F238E27FC236}">
                <a16:creationId xmlns:a16="http://schemas.microsoft.com/office/drawing/2014/main" id="{973DCB46-F127-49ED-9D9C-8BC69EED610E}"/>
              </a:ext>
            </a:extLst>
          </p:cNvPr>
          <p:cNvGrpSpPr>
            <a:grpSpLocks/>
          </p:cNvGrpSpPr>
          <p:nvPr/>
        </p:nvGrpSpPr>
        <p:grpSpPr bwMode="auto">
          <a:xfrm>
            <a:off x="10353627" y="3349484"/>
            <a:ext cx="200014" cy="154228"/>
            <a:chOff x="5145" y="8580"/>
            <a:chExt cx="290" cy="230"/>
          </a:xfrm>
          <a:solidFill>
            <a:schemeClr val="accent6">
              <a:lumMod val="60000"/>
              <a:lumOff val="40000"/>
            </a:schemeClr>
          </a:solidFill>
        </p:grpSpPr>
        <p:sp>
          <p:nvSpPr>
            <p:cNvPr id="68" name="AutoShape 27">
              <a:extLst>
                <a:ext uri="{FF2B5EF4-FFF2-40B4-BE49-F238E27FC236}">
                  <a16:creationId xmlns:a16="http://schemas.microsoft.com/office/drawing/2014/main" id="{A0E16379-F474-4528-8DA3-D57252B01ED3}"/>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9" name="Oval 28">
              <a:extLst>
                <a:ext uri="{FF2B5EF4-FFF2-40B4-BE49-F238E27FC236}">
                  <a16:creationId xmlns:a16="http://schemas.microsoft.com/office/drawing/2014/main" id="{D152B590-3D70-4815-A93C-72D6DCF8F69A}"/>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0" name="Group 23">
            <a:extLst>
              <a:ext uri="{FF2B5EF4-FFF2-40B4-BE49-F238E27FC236}">
                <a16:creationId xmlns:a16="http://schemas.microsoft.com/office/drawing/2014/main" id="{B7716FEC-4979-4DEC-9852-82F01BF4DB52}"/>
              </a:ext>
            </a:extLst>
          </p:cNvPr>
          <p:cNvGrpSpPr>
            <a:grpSpLocks/>
          </p:cNvGrpSpPr>
          <p:nvPr/>
        </p:nvGrpSpPr>
        <p:grpSpPr bwMode="auto">
          <a:xfrm>
            <a:off x="10239137" y="5533872"/>
            <a:ext cx="200014" cy="154228"/>
            <a:chOff x="5145" y="8580"/>
            <a:chExt cx="290" cy="230"/>
          </a:xfrm>
          <a:solidFill>
            <a:schemeClr val="accent6">
              <a:lumMod val="60000"/>
              <a:lumOff val="40000"/>
            </a:schemeClr>
          </a:solidFill>
        </p:grpSpPr>
        <p:sp>
          <p:nvSpPr>
            <p:cNvPr id="71" name="AutoShape 24">
              <a:extLst>
                <a:ext uri="{FF2B5EF4-FFF2-40B4-BE49-F238E27FC236}">
                  <a16:creationId xmlns:a16="http://schemas.microsoft.com/office/drawing/2014/main" id="{4EFBAD53-42AF-47F3-AC53-62306EBD7CB0}"/>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2" name="Oval 25">
              <a:extLst>
                <a:ext uri="{FF2B5EF4-FFF2-40B4-BE49-F238E27FC236}">
                  <a16:creationId xmlns:a16="http://schemas.microsoft.com/office/drawing/2014/main" id="{16E3FCC0-7E80-458E-AE24-637216A6CF05}"/>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3" name="Group 23">
            <a:extLst>
              <a:ext uri="{FF2B5EF4-FFF2-40B4-BE49-F238E27FC236}">
                <a16:creationId xmlns:a16="http://schemas.microsoft.com/office/drawing/2014/main" id="{839A8043-00BD-4288-931D-3A49F456C34F}"/>
              </a:ext>
            </a:extLst>
          </p:cNvPr>
          <p:cNvGrpSpPr>
            <a:grpSpLocks/>
          </p:cNvGrpSpPr>
          <p:nvPr/>
        </p:nvGrpSpPr>
        <p:grpSpPr bwMode="auto">
          <a:xfrm>
            <a:off x="9689670" y="5759372"/>
            <a:ext cx="200014" cy="154228"/>
            <a:chOff x="5145" y="8580"/>
            <a:chExt cx="290" cy="230"/>
          </a:xfrm>
          <a:solidFill>
            <a:schemeClr val="accent6">
              <a:lumMod val="60000"/>
              <a:lumOff val="40000"/>
            </a:schemeClr>
          </a:solidFill>
        </p:grpSpPr>
        <p:sp>
          <p:nvSpPr>
            <p:cNvPr id="74" name="AutoShape 24">
              <a:extLst>
                <a:ext uri="{FF2B5EF4-FFF2-40B4-BE49-F238E27FC236}">
                  <a16:creationId xmlns:a16="http://schemas.microsoft.com/office/drawing/2014/main" id="{76205F0E-F31C-4B4A-B7EB-495D315A6B1C}"/>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Oval 25">
              <a:extLst>
                <a:ext uri="{FF2B5EF4-FFF2-40B4-BE49-F238E27FC236}">
                  <a16:creationId xmlns:a16="http://schemas.microsoft.com/office/drawing/2014/main" id="{EE76BCE7-F284-4182-BD6A-486A302B433B}"/>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6" name="Group 23">
            <a:extLst>
              <a:ext uri="{FF2B5EF4-FFF2-40B4-BE49-F238E27FC236}">
                <a16:creationId xmlns:a16="http://schemas.microsoft.com/office/drawing/2014/main" id="{2E54CF13-426E-41D9-AA5F-224DC2DD36C5}"/>
              </a:ext>
            </a:extLst>
          </p:cNvPr>
          <p:cNvGrpSpPr>
            <a:grpSpLocks/>
          </p:cNvGrpSpPr>
          <p:nvPr/>
        </p:nvGrpSpPr>
        <p:grpSpPr bwMode="auto">
          <a:xfrm>
            <a:off x="9059083" y="5759372"/>
            <a:ext cx="200014" cy="154228"/>
            <a:chOff x="5145" y="8580"/>
            <a:chExt cx="290" cy="230"/>
          </a:xfrm>
          <a:solidFill>
            <a:schemeClr val="accent6">
              <a:lumMod val="60000"/>
              <a:lumOff val="40000"/>
            </a:schemeClr>
          </a:solidFill>
        </p:grpSpPr>
        <p:sp>
          <p:nvSpPr>
            <p:cNvPr id="77" name="AutoShape 24">
              <a:extLst>
                <a:ext uri="{FF2B5EF4-FFF2-40B4-BE49-F238E27FC236}">
                  <a16:creationId xmlns:a16="http://schemas.microsoft.com/office/drawing/2014/main" id="{DA7F63CB-C127-4873-A477-21E587A947E9}"/>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 name="Oval 25">
              <a:extLst>
                <a:ext uri="{FF2B5EF4-FFF2-40B4-BE49-F238E27FC236}">
                  <a16:creationId xmlns:a16="http://schemas.microsoft.com/office/drawing/2014/main" id="{B308F81A-6F11-4CD1-ACB3-7CC9CDB94DB1}"/>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9" name="Group 23">
            <a:extLst>
              <a:ext uri="{FF2B5EF4-FFF2-40B4-BE49-F238E27FC236}">
                <a16:creationId xmlns:a16="http://schemas.microsoft.com/office/drawing/2014/main" id="{BB7EE3C6-B319-4ED1-9498-0B5D7A959C73}"/>
              </a:ext>
            </a:extLst>
          </p:cNvPr>
          <p:cNvGrpSpPr>
            <a:grpSpLocks/>
          </p:cNvGrpSpPr>
          <p:nvPr/>
        </p:nvGrpSpPr>
        <p:grpSpPr bwMode="auto">
          <a:xfrm>
            <a:off x="8638200" y="5583675"/>
            <a:ext cx="200014" cy="154228"/>
            <a:chOff x="5145" y="8580"/>
            <a:chExt cx="290" cy="230"/>
          </a:xfrm>
          <a:solidFill>
            <a:schemeClr val="accent6">
              <a:lumMod val="60000"/>
              <a:lumOff val="40000"/>
            </a:schemeClr>
          </a:solidFill>
        </p:grpSpPr>
        <p:sp>
          <p:nvSpPr>
            <p:cNvPr id="80" name="AutoShape 24">
              <a:extLst>
                <a:ext uri="{FF2B5EF4-FFF2-40B4-BE49-F238E27FC236}">
                  <a16:creationId xmlns:a16="http://schemas.microsoft.com/office/drawing/2014/main" id="{6CC7AEC0-5E9E-48E4-B4DA-F17EF4018EBF}"/>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 name="Oval 25">
              <a:extLst>
                <a:ext uri="{FF2B5EF4-FFF2-40B4-BE49-F238E27FC236}">
                  <a16:creationId xmlns:a16="http://schemas.microsoft.com/office/drawing/2014/main" id="{E069CB14-0E1F-4EDA-B470-9CDF69542811}"/>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2" name="Group 23">
            <a:extLst>
              <a:ext uri="{FF2B5EF4-FFF2-40B4-BE49-F238E27FC236}">
                <a16:creationId xmlns:a16="http://schemas.microsoft.com/office/drawing/2014/main" id="{549CBB6E-2DEE-4975-A08D-39FBBED0A826}"/>
              </a:ext>
            </a:extLst>
          </p:cNvPr>
          <p:cNvGrpSpPr>
            <a:grpSpLocks/>
          </p:cNvGrpSpPr>
          <p:nvPr/>
        </p:nvGrpSpPr>
        <p:grpSpPr bwMode="auto">
          <a:xfrm>
            <a:off x="8258663" y="5293279"/>
            <a:ext cx="200014" cy="154228"/>
            <a:chOff x="5145" y="8580"/>
            <a:chExt cx="290" cy="230"/>
          </a:xfrm>
          <a:solidFill>
            <a:schemeClr val="accent6">
              <a:lumMod val="60000"/>
              <a:lumOff val="40000"/>
            </a:schemeClr>
          </a:solidFill>
        </p:grpSpPr>
        <p:sp>
          <p:nvSpPr>
            <p:cNvPr id="83" name="AutoShape 24">
              <a:extLst>
                <a:ext uri="{FF2B5EF4-FFF2-40B4-BE49-F238E27FC236}">
                  <a16:creationId xmlns:a16="http://schemas.microsoft.com/office/drawing/2014/main" id="{BF783EF8-6CC4-49B2-AA27-0F4DF0BE99BB}"/>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 name="Oval 25">
              <a:extLst>
                <a:ext uri="{FF2B5EF4-FFF2-40B4-BE49-F238E27FC236}">
                  <a16:creationId xmlns:a16="http://schemas.microsoft.com/office/drawing/2014/main" id="{C8F70E83-B1F3-418B-B958-1214C737E437}"/>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5" name="Group 23">
            <a:extLst>
              <a:ext uri="{FF2B5EF4-FFF2-40B4-BE49-F238E27FC236}">
                <a16:creationId xmlns:a16="http://schemas.microsoft.com/office/drawing/2014/main" id="{7A1037FA-A0A5-4133-97BC-745CBFB3801B}"/>
              </a:ext>
            </a:extLst>
          </p:cNvPr>
          <p:cNvGrpSpPr>
            <a:grpSpLocks/>
          </p:cNvGrpSpPr>
          <p:nvPr/>
        </p:nvGrpSpPr>
        <p:grpSpPr bwMode="auto">
          <a:xfrm>
            <a:off x="8039109" y="4967620"/>
            <a:ext cx="200014" cy="154228"/>
            <a:chOff x="5145" y="8580"/>
            <a:chExt cx="290" cy="230"/>
          </a:xfrm>
          <a:solidFill>
            <a:schemeClr val="accent6">
              <a:lumMod val="60000"/>
              <a:lumOff val="40000"/>
            </a:schemeClr>
          </a:solidFill>
        </p:grpSpPr>
        <p:sp>
          <p:nvSpPr>
            <p:cNvPr id="86" name="AutoShape 24">
              <a:extLst>
                <a:ext uri="{FF2B5EF4-FFF2-40B4-BE49-F238E27FC236}">
                  <a16:creationId xmlns:a16="http://schemas.microsoft.com/office/drawing/2014/main" id="{93E47914-5986-4FD5-862A-A34C87A261A9}"/>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 name="Oval 25">
              <a:extLst>
                <a:ext uri="{FF2B5EF4-FFF2-40B4-BE49-F238E27FC236}">
                  <a16:creationId xmlns:a16="http://schemas.microsoft.com/office/drawing/2014/main" id="{512DA87E-F820-473F-9CB6-D43BBE1FF160}"/>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8" name="Group 20">
            <a:extLst>
              <a:ext uri="{FF2B5EF4-FFF2-40B4-BE49-F238E27FC236}">
                <a16:creationId xmlns:a16="http://schemas.microsoft.com/office/drawing/2014/main" id="{42E16609-28C1-49E2-B53B-C4DCB9F52FEC}"/>
              </a:ext>
            </a:extLst>
          </p:cNvPr>
          <p:cNvGrpSpPr>
            <a:grpSpLocks/>
          </p:cNvGrpSpPr>
          <p:nvPr/>
        </p:nvGrpSpPr>
        <p:grpSpPr bwMode="auto">
          <a:xfrm>
            <a:off x="391885" y="6651875"/>
            <a:ext cx="182318" cy="147652"/>
            <a:chOff x="5145" y="8580"/>
            <a:chExt cx="290" cy="230"/>
          </a:xfrm>
          <a:solidFill>
            <a:srgbClr val="0000FF"/>
          </a:solidFill>
        </p:grpSpPr>
        <p:sp>
          <p:nvSpPr>
            <p:cNvPr id="89" name="AutoShape 21">
              <a:extLst>
                <a:ext uri="{FF2B5EF4-FFF2-40B4-BE49-F238E27FC236}">
                  <a16:creationId xmlns:a16="http://schemas.microsoft.com/office/drawing/2014/main" id="{3DF7F763-A418-4EC6-91B5-A62B5B300D99}"/>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 name="Oval 22">
              <a:extLst>
                <a:ext uri="{FF2B5EF4-FFF2-40B4-BE49-F238E27FC236}">
                  <a16:creationId xmlns:a16="http://schemas.microsoft.com/office/drawing/2014/main" id="{DFA17C6A-8139-48E3-AEA1-60550965BB60}"/>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1" name="TextBox 90">
            <a:extLst>
              <a:ext uri="{FF2B5EF4-FFF2-40B4-BE49-F238E27FC236}">
                <a16:creationId xmlns:a16="http://schemas.microsoft.com/office/drawing/2014/main" id="{3F4D0B8D-30D6-445B-8404-360537FB59C1}"/>
              </a:ext>
            </a:extLst>
          </p:cNvPr>
          <p:cNvSpPr txBox="1"/>
          <p:nvPr/>
        </p:nvSpPr>
        <p:spPr>
          <a:xfrm>
            <a:off x="608781" y="6569167"/>
            <a:ext cx="1635384" cy="307777"/>
          </a:xfrm>
          <a:prstGeom prst="rect">
            <a:avLst/>
          </a:prstGeom>
          <a:noFill/>
        </p:spPr>
        <p:txBody>
          <a:bodyPr wrap="none" rtlCol="0">
            <a:spAutoFit/>
          </a:bodyPr>
          <a:lstStyle/>
          <a:p>
            <a:r>
              <a:rPr lang="en-US" sz="1400" dirty="0"/>
              <a:t>Stud with single nut</a:t>
            </a:r>
            <a:endParaRPr lang="en-IN" sz="1400" dirty="0"/>
          </a:p>
        </p:txBody>
      </p:sp>
      <p:sp>
        <p:nvSpPr>
          <p:cNvPr id="92" name="AutoShape 8">
            <a:extLst>
              <a:ext uri="{FF2B5EF4-FFF2-40B4-BE49-F238E27FC236}">
                <a16:creationId xmlns:a16="http://schemas.microsoft.com/office/drawing/2014/main" id="{B2FBCD63-292C-47AE-9158-678051835D43}"/>
              </a:ext>
            </a:extLst>
          </p:cNvPr>
          <p:cNvSpPr>
            <a:spLocks noChangeArrowheads="1"/>
          </p:cNvSpPr>
          <p:nvPr/>
        </p:nvSpPr>
        <p:spPr bwMode="auto">
          <a:xfrm>
            <a:off x="2277924" y="6649229"/>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 name="TextBox 92">
            <a:extLst>
              <a:ext uri="{FF2B5EF4-FFF2-40B4-BE49-F238E27FC236}">
                <a16:creationId xmlns:a16="http://schemas.microsoft.com/office/drawing/2014/main" id="{19A7507D-1590-49DE-A8BF-B442DBA2D787}"/>
              </a:ext>
            </a:extLst>
          </p:cNvPr>
          <p:cNvSpPr txBox="1"/>
          <p:nvPr/>
        </p:nvSpPr>
        <p:spPr>
          <a:xfrm>
            <a:off x="2418950" y="6557344"/>
            <a:ext cx="479618" cy="307777"/>
          </a:xfrm>
          <a:prstGeom prst="rect">
            <a:avLst/>
          </a:prstGeom>
          <a:noFill/>
        </p:spPr>
        <p:txBody>
          <a:bodyPr wrap="none" rtlCol="0">
            <a:spAutoFit/>
          </a:bodyPr>
          <a:lstStyle/>
          <a:p>
            <a:r>
              <a:rPr lang="en-US" sz="1400" dirty="0"/>
              <a:t>Bolt</a:t>
            </a:r>
            <a:endParaRPr lang="en-IN" sz="1400" dirty="0"/>
          </a:p>
        </p:txBody>
      </p:sp>
      <p:grpSp>
        <p:nvGrpSpPr>
          <p:cNvPr id="94" name="Group 23">
            <a:extLst>
              <a:ext uri="{FF2B5EF4-FFF2-40B4-BE49-F238E27FC236}">
                <a16:creationId xmlns:a16="http://schemas.microsoft.com/office/drawing/2014/main" id="{40B9639E-55BD-4347-B3A6-FA0C0309BB2D}"/>
              </a:ext>
            </a:extLst>
          </p:cNvPr>
          <p:cNvGrpSpPr>
            <a:grpSpLocks/>
          </p:cNvGrpSpPr>
          <p:nvPr/>
        </p:nvGrpSpPr>
        <p:grpSpPr bwMode="auto">
          <a:xfrm>
            <a:off x="3157680" y="6645941"/>
            <a:ext cx="200014" cy="154228"/>
            <a:chOff x="5145" y="8580"/>
            <a:chExt cx="290" cy="230"/>
          </a:xfrm>
          <a:solidFill>
            <a:schemeClr val="accent6">
              <a:lumMod val="60000"/>
              <a:lumOff val="40000"/>
            </a:schemeClr>
          </a:solidFill>
        </p:grpSpPr>
        <p:sp>
          <p:nvSpPr>
            <p:cNvPr id="95" name="AutoShape 24">
              <a:extLst>
                <a:ext uri="{FF2B5EF4-FFF2-40B4-BE49-F238E27FC236}">
                  <a16:creationId xmlns:a16="http://schemas.microsoft.com/office/drawing/2014/main" id="{A3B93370-8786-48DF-82BD-E4D04E8BF815}"/>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 name="Oval 25">
              <a:extLst>
                <a:ext uri="{FF2B5EF4-FFF2-40B4-BE49-F238E27FC236}">
                  <a16:creationId xmlns:a16="http://schemas.microsoft.com/office/drawing/2014/main" id="{95E04441-6D55-4646-9A72-E73BCAA8F149}"/>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7" name="TextBox 96">
            <a:extLst>
              <a:ext uri="{FF2B5EF4-FFF2-40B4-BE49-F238E27FC236}">
                <a16:creationId xmlns:a16="http://schemas.microsoft.com/office/drawing/2014/main" id="{B3A12FC2-1477-490B-9E7C-3EF3B27A1641}"/>
              </a:ext>
            </a:extLst>
          </p:cNvPr>
          <p:cNvSpPr txBox="1"/>
          <p:nvPr/>
        </p:nvSpPr>
        <p:spPr>
          <a:xfrm>
            <a:off x="3316060" y="6557808"/>
            <a:ext cx="1721946" cy="307777"/>
          </a:xfrm>
          <a:prstGeom prst="rect">
            <a:avLst/>
          </a:prstGeom>
          <a:noFill/>
        </p:spPr>
        <p:txBody>
          <a:bodyPr wrap="none" rtlCol="0">
            <a:spAutoFit/>
          </a:bodyPr>
          <a:lstStyle/>
          <a:p>
            <a:r>
              <a:rPr lang="en-US" sz="1400" dirty="0"/>
              <a:t>Stud with double nut</a:t>
            </a:r>
            <a:endParaRPr lang="en-IN" sz="1400" dirty="0"/>
          </a:p>
        </p:txBody>
      </p:sp>
      <p:sp>
        <p:nvSpPr>
          <p:cNvPr id="98" name="TextBox 97">
            <a:extLst>
              <a:ext uri="{FF2B5EF4-FFF2-40B4-BE49-F238E27FC236}">
                <a16:creationId xmlns:a16="http://schemas.microsoft.com/office/drawing/2014/main" id="{DA7ABD39-22AA-4C4F-BF96-A27EE12CAC8E}"/>
              </a:ext>
            </a:extLst>
          </p:cNvPr>
          <p:cNvSpPr txBox="1"/>
          <p:nvPr/>
        </p:nvSpPr>
        <p:spPr>
          <a:xfrm>
            <a:off x="7053944" y="6548068"/>
            <a:ext cx="3482685" cy="369332"/>
          </a:xfrm>
          <a:prstGeom prst="rect">
            <a:avLst/>
          </a:prstGeom>
          <a:noFill/>
        </p:spPr>
        <p:txBody>
          <a:bodyPr wrap="none" rtlCol="0">
            <a:spAutoFit/>
          </a:bodyPr>
          <a:lstStyle/>
          <a:p>
            <a:r>
              <a:rPr lang="en-US" b="1" dirty="0"/>
              <a:t>Studs are with double nuts in TATA</a:t>
            </a:r>
            <a:endParaRPr lang="en-IN" b="1" dirty="0"/>
          </a:p>
        </p:txBody>
      </p:sp>
      <p:sp>
        <p:nvSpPr>
          <p:cNvPr id="100" name="TextBox 99">
            <a:extLst>
              <a:ext uri="{FF2B5EF4-FFF2-40B4-BE49-F238E27FC236}">
                <a16:creationId xmlns:a16="http://schemas.microsoft.com/office/drawing/2014/main" id="{3C51465C-1F6D-434C-9EA5-7C0720ED982A}"/>
              </a:ext>
            </a:extLst>
          </p:cNvPr>
          <p:cNvSpPr txBox="1"/>
          <p:nvPr/>
        </p:nvSpPr>
        <p:spPr>
          <a:xfrm>
            <a:off x="961639" y="161599"/>
            <a:ext cx="10509924" cy="830997"/>
          </a:xfrm>
          <a:prstGeom prst="rect">
            <a:avLst/>
          </a:prstGeom>
          <a:noFill/>
        </p:spPr>
        <p:txBody>
          <a:bodyPr wrap="square" rtlCol="0">
            <a:spAutoFit/>
          </a:bodyPr>
          <a:lstStyle/>
          <a:p>
            <a:r>
              <a:rPr lang="en-US" sz="2400" b="1" dirty="0"/>
              <a:t>Competition Benchmark</a:t>
            </a:r>
          </a:p>
          <a:p>
            <a:r>
              <a:rPr lang="en-US" sz="2400" b="1" dirty="0">
                <a:solidFill>
                  <a:srgbClr val="0000FF"/>
                </a:solidFill>
              </a:rPr>
              <a:t>TATA 2823 6X4 NRS Tipper</a:t>
            </a:r>
          </a:p>
        </p:txBody>
      </p:sp>
    </p:spTree>
    <p:extLst>
      <p:ext uri="{BB962C8B-B14F-4D97-AF65-F5344CB8AC3E}">
        <p14:creationId xmlns:p14="http://schemas.microsoft.com/office/powerpoint/2010/main" val="1156800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723CD92D-6321-4D3C-95EB-5BCA968978F4}"/>
              </a:ext>
            </a:extLst>
          </p:cNvPr>
          <p:cNvGraphicFramePr>
            <a:graphicFrameLocks noGrp="1"/>
          </p:cNvGraphicFramePr>
          <p:nvPr>
            <p:extLst>
              <p:ext uri="{D42A27DB-BD31-4B8C-83A1-F6EECF244321}">
                <p14:modId xmlns:p14="http://schemas.microsoft.com/office/powerpoint/2010/main" val="1133578075"/>
              </p:ext>
            </p:extLst>
          </p:nvPr>
        </p:nvGraphicFramePr>
        <p:xfrm>
          <a:off x="391885" y="1427830"/>
          <a:ext cx="11480802" cy="5141337"/>
        </p:xfrm>
        <a:graphic>
          <a:graphicData uri="http://schemas.openxmlformats.org/drawingml/2006/table">
            <a:tbl>
              <a:tblPr firstRow="1" bandRow="1">
                <a:tableStyleId>{5C22544A-7EE6-4342-B048-85BDC9FD1C3A}</a:tableStyleId>
              </a:tblPr>
              <a:tblGrid>
                <a:gridCol w="2061029">
                  <a:extLst>
                    <a:ext uri="{9D8B030D-6E8A-4147-A177-3AD203B41FA5}">
                      <a16:colId xmlns:a16="http://schemas.microsoft.com/office/drawing/2014/main" val="187846396"/>
                    </a:ext>
                  </a:extLst>
                </a:gridCol>
                <a:gridCol w="4731657">
                  <a:extLst>
                    <a:ext uri="{9D8B030D-6E8A-4147-A177-3AD203B41FA5}">
                      <a16:colId xmlns:a16="http://schemas.microsoft.com/office/drawing/2014/main" val="3255419401"/>
                    </a:ext>
                  </a:extLst>
                </a:gridCol>
                <a:gridCol w="4688116">
                  <a:extLst>
                    <a:ext uri="{9D8B030D-6E8A-4147-A177-3AD203B41FA5}">
                      <a16:colId xmlns:a16="http://schemas.microsoft.com/office/drawing/2014/main" val="4182273557"/>
                    </a:ext>
                  </a:extLst>
                </a:gridCol>
              </a:tblGrid>
              <a:tr h="386457">
                <a:tc>
                  <a:txBody>
                    <a:bodyPr/>
                    <a:lstStyle/>
                    <a:p>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1"/>
                          </a:solidFill>
                        </a:rPr>
                        <a:t>AL 2820 6X4 NRS Tipper</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1"/>
                          </a:solidFill>
                        </a:rPr>
                        <a:t>TATA 2823 6X4 NRS Tipper</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984786604"/>
                  </a:ext>
                </a:extLst>
              </a:tr>
              <a:tr h="434831">
                <a:tc>
                  <a:txBody>
                    <a:bodyPr/>
                    <a:lstStyle/>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r>
                        <a:rPr lang="en-US" dirty="0">
                          <a:solidFill>
                            <a:schemeClr val="tx1"/>
                          </a:solidFill>
                        </a:rPr>
                        <a:t>RA2 Drive head mounting</a:t>
                      </a: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Bolt/ stud size: M16 X 2 (Stud nut side M16X1.5)</a:t>
                      </a:r>
                    </a:p>
                    <a:p>
                      <a:r>
                        <a:rPr lang="en-US" dirty="0">
                          <a:solidFill>
                            <a:schemeClr val="tx1"/>
                          </a:solidFill>
                        </a:rPr>
                        <a:t>No. of stud &amp; bolts: 2 &amp; 12</a:t>
                      </a: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Stud size: Equivalent to M12</a:t>
                      </a:r>
                    </a:p>
                    <a:p>
                      <a:r>
                        <a:rPr lang="en-US" dirty="0">
                          <a:solidFill>
                            <a:schemeClr val="tx1"/>
                          </a:solidFill>
                        </a:rPr>
                        <a:t>No. of study &amp; bolts: 13 &amp; 5</a:t>
                      </a:r>
                    </a:p>
                    <a:p>
                      <a:r>
                        <a:rPr lang="en-US" b="1" dirty="0">
                          <a:solidFill>
                            <a:schemeClr val="tx1"/>
                          </a:solidFill>
                        </a:rPr>
                        <a:t>Studs are with double nuts.</a:t>
                      </a:r>
                    </a:p>
                    <a:p>
                      <a:r>
                        <a:rPr lang="en-US" b="1" dirty="0">
                          <a:solidFill>
                            <a:schemeClr val="tx1"/>
                          </a:solidFill>
                        </a:rPr>
                        <a:t>Spot face found on bolt/nut seat face</a:t>
                      </a: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15510276"/>
                  </a:ext>
                </a:extLst>
              </a:tr>
            </a:tbl>
          </a:graphicData>
        </a:graphic>
      </p:graphicFrame>
      <p:sp>
        <p:nvSpPr>
          <p:cNvPr id="7" name="Oval 2">
            <a:extLst>
              <a:ext uri="{FF2B5EF4-FFF2-40B4-BE49-F238E27FC236}">
                <a16:creationId xmlns:a16="http://schemas.microsoft.com/office/drawing/2014/main" id="{BC681A47-E74A-4FB8-AEF0-A8534D445186}"/>
              </a:ext>
            </a:extLst>
          </p:cNvPr>
          <p:cNvSpPr>
            <a:spLocks noChangeArrowheads="1"/>
          </p:cNvSpPr>
          <p:nvPr/>
        </p:nvSpPr>
        <p:spPr bwMode="auto">
          <a:xfrm>
            <a:off x="3367809" y="3265382"/>
            <a:ext cx="2973674" cy="2940200"/>
          </a:xfrm>
          <a:prstGeom prst="ellipse">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Oval 3">
            <a:extLst>
              <a:ext uri="{FF2B5EF4-FFF2-40B4-BE49-F238E27FC236}">
                <a16:creationId xmlns:a16="http://schemas.microsoft.com/office/drawing/2014/main" id="{8CBE0AE6-DD7C-4EA5-9474-49288C9B646A}"/>
              </a:ext>
            </a:extLst>
          </p:cNvPr>
          <p:cNvSpPr>
            <a:spLocks noChangeArrowheads="1"/>
          </p:cNvSpPr>
          <p:nvPr/>
        </p:nvSpPr>
        <p:spPr bwMode="auto">
          <a:xfrm>
            <a:off x="3641287" y="3549327"/>
            <a:ext cx="2429863" cy="2391319"/>
          </a:xfrm>
          <a:prstGeom prst="ellipse">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AutoShape 4">
            <a:extLst>
              <a:ext uri="{FF2B5EF4-FFF2-40B4-BE49-F238E27FC236}">
                <a16:creationId xmlns:a16="http://schemas.microsoft.com/office/drawing/2014/main" id="{3E2B45C6-FE92-4FA0-ABC0-D83F74E0D81A}"/>
              </a:ext>
            </a:extLst>
          </p:cNvPr>
          <p:cNvSpPr>
            <a:spLocks noChangeArrowheads="1"/>
          </p:cNvSpPr>
          <p:nvPr/>
        </p:nvSpPr>
        <p:spPr bwMode="auto">
          <a:xfrm>
            <a:off x="3662862" y="3880969"/>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AutoShape 5">
            <a:extLst>
              <a:ext uri="{FF2B5EF4-FFF2-40B4-BE49-F238E27FC236}">
                <a16:creationId xmlns:a16="http://schemas.microsoft.com/office/drawing/2014/main" id="{B4031C3E-BA32-4689-829F-D3522DA91CEC}"/>
              </a:ext>
            </a:extLst>
          </p:cNvPr>
          <p:cNvSpPr>
            <a:spLocks noChangeArrowheads="1"/>
          </p:cNvSpPr>
          <p:nvPr/>
        </p:nvSpPr>
        <p:spPr bwMode="auto">
          <a:xfrm>
            <a:off x="3438246" y="4340371"/>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 name="AutoShape 6">
            <a:extLst>
              <a:ext uri="{FF2B5EF4-FFF2-40B4-BE49-F238E27FC236}">
                <a16:creationId xmlns:a16="http://schemas.microsoft.com/office/drawing/2014/main" id="{888EF8F7-9CF3-4782-8960-62180B3D9A23}"/>
              </a:ext>
            </a:extLst>
          </p:cNvPr>
          <p:cNvSpPr>
            <a:spLocks noChangeArrowheads="1"/>
          </p:cNvSpPr>
          <p:nvPr/>
        </p:nvSpPr>
        <p:spPr bwMode="auto">
          <a:xfrm>
            <a:off x="3463684" y="5043625"/>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AutoShape 7">
            <a:extLst>
              <a:ext uri="{FF2B5EF4-FFF2-40B4-BE49-F238E27FC236}">
                <a16:creationId xmlns:a16="http://schemas.microsoft.com/office/drawing/2014/main" id="{CF89125E-F052-415B-8534-CFC5450B2F9A}"/>
              </a:ext>
            </a:extLst>
          </p:cNvPr>
          <p:cNvSpPr>
            <a:spLocks noChangeArrowheads="1"/>
          </p:cNvSpPr>
          <p:nvPr/>
        </p:nvSpPr>
        <p:spPr bwMode="auto">
          <a:xfrm>
            <a:off x="3730110" y="5528409"/>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AutoShape 8">
            <a:extLst>
              <a:ext uri="{FF2B5EF4-FFF2-40B4-BE49-F238E27FC236}">
                <a16:creationId xmlns:a16="http://schemas.microsoft.com/office/drawing/2014/main" id="{7F323B50-8A2A-43A1-90A1-0A81940A8054}"/>
              </a:ext>
            </a:extLst>
          </p:cNvPr>
          <p:cNvSpPr>
            <a:spLocks noChangeArrowheads="1"/>
          </p:cNvSpPr>
          <p:nvPr/>
        </p:nvSpPr>
        <p:spPr bwMode="auto">
          <a:xfrm>
            <a:off x="5420344" y="5811836"/>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AutoShape 9">
            <a:extLst>
              <a:ext uri="{FF2B5EF4-FFF2-40B4-BE49-F238E27FC236}">
                <a16:creationId xmlns:a16="http://schemas.microsoft.com/office/drawing/2014/main" id="{3FDC254B-F70B-4693-8471-41A3740918C8}"/>
              </a:ext>
            </a:extLst>
          </p:cNvPr>
          <p:cNvSpPr>
            <a:spLocks noChangeArrowheads="1"/>
          </p:cNvSpPr>
          <p:nvPr/>
        </p:nvSpPr>
        <p:spPr bwMode="auto">
          <a:xfrm>
            <a:off x="6067076" y="4934642"/>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AutoShape 10">
            <a:extLst>
              <a:ext uri="{FF2B5EF4-FFF2-40B4-BE49-F238E27FC236}">
                <a16:creationId xmlns:a16="http://schemas.microsoft.com/office/drawing/2014/main" id="{B8CFA46E-CB28-4C5E-A685-7A689CF4C314}"/>
              </a:ext>
            </a:extLst>
          </p:cNvPr>
          <p:cNvSpPr>
            <a:spLocks noChangeArrowheads="1"/>
          </p:cNvSpPr>
          <p:nvPr/>
        </p:nvSpPr>
        <p:spPr bwMode="auto">
          <a:xfrm>
            <a:off x="6042393" y="4234749"/>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6" name="Group 17">
            <a:extLst>
              <a:ext uri="{FF2B5EF4-FFF2-40B4-BE49-F238E27FC236}">
                <a16:creationId xmlns:a16="http://schemas.microsoft.com/office/drawing/2014/main" id="{620203BE-782D-4F52-9424-D8F7E3621976}"/>
              </a:ext>
            </a:extLst>
          </p:cNvPr>
          <p:cNvGrpSpPr>
            <a:grpSpLocks/>
          </p:cNvGrpSpPr>
          <p:nvPr/>
        </p:nvGrpSpPr>
        <p:grpSpPr bwMode="auto">
          <a:xfrm>
            <a:off x="4494187" y="3352933"/>
            <a:ext cx="182318" cy="147652"/>
            <a:chOff x="5145" y="8580"/>
            <a:chExt cx="290" cy="230"/>
          </a:xfrm>
          <a:solidFill>
            <a:srgbClr val="0000FF"/>
          </a:solidFill>
        </p:grpSpPr>
        <p:sp>
          <p:nvSpPr>
            <p:cNvPr id="17" name="AutoShape 18">
              <a:extLst>
                <a:ext uri="{FF2B5EF4-FFF2-40B4-BE49-F238E27FC236}">
                  <a16:creationId xmlns:a16="http://schemas.microsoft.com/office/drawing/2014/main" id="{85BA3455-0733-4748-B27C-CED94B2F8F3A}"/>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 name="Oval 19">
              <a:extLst>
                <a:ext uri="{FF2B5EF4-FFF2-40B4-BE49-F238E27FC236}">
                  <a16:creationId xmlns:a16="http://schemas.microsoft.com/office/drawing/2014/main" id="{564D7485-328D-46BF-8D13-4D301174918C}"/>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9" name="Group 20">
            <a:extLst>
              <a:ext uri="{FF2B5EF4-FFF2-40B4-BE49-F238E27FC236}">
                <a16:creationId xmlns:a16="http://schemas.microsoft.com/office/drawing/2014/main" id="{99CF0F64-18B3-44DA-8112-47DEC1316A90}"/>
              </a:ext>
            </a:extLst>
          </p:cNvPr>
          <p:cNvGrpSpPr>
            <a:grpSpLocks/>
          </p:cNvGrpSpPr>
          <p:nvPr/>
        </p:nvGrpSpPr>
        <p:grpSpPr bwMode="auto">
          <a:xfrm>
            <a:off x="5149547" y="3402331"/>
            <a:ext cx="182318" cy="147652"/>
            <a:chOff x="5145" y="8580"/>
            <a:chExt cx="290" cy="230"/>
          </a:xfrm>
          <a:solidFill>
            <a:srgbClr val="0000FF"/>
          </a:solidFill>
        </p:grpSpPr>
        <p:sp>
          <p:nvSpPr>
            <p:cNvPr id="20" name="AutoShape 21">
              <a:extLst>
                <a:ext uri="{FF2B5EF4-FFF2-40B4-BE49-F238E27FC236}">
                  <a16:creationId xmlns:a16="http://schemas.microsoft.com/office/drawing/2014/main" id="{CAAB5774-CB5D-4121-857A-5DB0F5F4C781}"/>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Oval 22">
              <a:extLst>
                <a:ext uri="{FF2B5EF4-FFF2-40B4-BE49-F238E27FC236}">
                  <a16:creationId xmlns:a16="http://schemas.microsoft.com/office/drawing/2014/main" id="{73FD1888-545E-4E53-8FED-452AFD4B3F36}"/>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3" name="AutoShape 29">
            <a:extLst>
              <a:ext uri="{FF2B5EF4-FFF2-40B4-BE49-F238E27FC236}">
                <a16:creationId xmlns:a16="http://schemas.microsoft.com/office/drawing/2014/main" id="{5D2C4CAB-4CE6-4735-AC7C-44AFC7E50CA7}"/>
              </a:ext>
            </a:extLst>
          </p:cNvPr>
          <p:cNvSpPr>
            <a:spLocks noChangeArrowheads="1"/>
          </p:cNvSpPr>
          <p:nvPr/>
        </p:nvSpPr>
        <p:spPr bwMode="auto">
          <a:xfrm>
            <a:off x="5839881" y="5454583"/>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TextBox 23">
            <a:extLst>
              <a:ext uri="{FF2B5EF4-FFF2-40B4-BE49-F238E27FC236}">
                <a16:creationId xmlns:a16="http://schemas.microsoft.com/office/drawing/2014/main" id="{115D7F32-62D5-4977-8E68-D066A5463366}"/>
              </a:ext>
            </a:extLst>
          </p:cNvPr>
          <p:cNvSpPr txBox="1"/>
          <p:nvPr/>
        </p:nvSpPr>
        <p:spPr>
          <a:xfrm>
            <a:off x="6394201" y="4534468"/>
            <a:ext cx="441520" cy="342267"/>
          </a:xfrm>
          <a:prstGeom prst="rect">
            <a:avLst/>
          </a:prstGeom>
          <a:noFill/>
        </p:spPr>
        <p:txBody>
          <a:bodyPr wrap="none" rtlCol="0">
            <a:spAutoFit/>
          </a:bodyPr>
          <a:lstStyle/>
          <a:p>
            <a:r>
              <a:rPr lang="en-US" sz="1600" b="0" i="0" dirty="0"/>
              <a:t>LH</a:t>
            </a:r>
          </a:p>
        </p:txBody>
      </p:sp>
      <p:sp>
        <p:nvSpPr>
          <p:cNvPr id="25" name="TextBox 24">
            <a:extLst>
              <a:ext uri="{FF2B5EF4-FFF2-40B4-BE49-F238E27FC236}">
                <a16:creationId xmlns:a16="http://schemas.microsoft.com/office/drawing/2014/main" id="{FECCB357-6D98-4B3A-A286-868AF6355296}"/>
              </a:ext>
            </a:extLst>
          </p:cNvPr>
          <p:cNvSpPr txBox="1"/>
          <p:nvPr/>
        </p:nvSpPr>
        <p:spPr>
          <a:xfrm>
            <a:off x="2882600" y="4527791"/>
            <a:ext cx="474847" cy="342267"/>
          </a:xfrm>
          <a:prstGeom prst="rect">
            <a:avLst/>
          </a:prstGeom>
          <a:noFill/>
        </p:spPr>
        <p:txBody>
          <a:bodyPr wrap="none" rtlCol="0">
            <a:spAutoFit/>
          </a:bodyPr>
          <a:lstStyle/>
          <a:p>
            <a:r>
              <a:rPr lang="en-US" sz="1600" b="0" i="0" dirty="0"/>
              <a:t>RH</a:t>
            </a:r>
          </a:p>
        </p:txBody>
      </p:sp>
      <p:sp>
        <p:nvSpPr>
          <p:cNvPr id="26" name="TextBox 25">
            <a:extLst>
              <a:ext uri="{FF2B5EF4-FFF2-40B4-BE49-F238E27FC236}">
                <a16:creationId xmlns:a16="http://schemas.microsoft.com/office/drawing/2014/main" id="{B7AA011B-F6B1-4865-996C-86671BAB28B0}"/>
              </a:ext>
            </a:extLst>
          </p:cNvPr>
          <p:cNvSpPr txBox="1"/>
          <p:nvPr/>
        </p:nvSpPr>
        <p:spPr>
          <a:xfrm>
            <a:off x="4599923" y="2874374"/>
            <a:ext cx="509446" cy="342267"/>
          </a:xfrm>
          <a:prstGeom prst="rect">
            <a:avLst/>
          </a:prstGeom>
          <a:noFill/>
        </p:spPr>
        <p:txBody>
          <a:bodyPr wrap="none" rtlCol="0">
            <a:spAutoFit/>
          </a:bodyPr>
          <a:lstStyle/>
          <a:p>
            <a:r>
              <a:rPr lang="en-US" sz="1600" b="0" i="0" dirty="0"/>
              <a:t>Top</a:t>
            </a:r>
          </a:p>
        </p:txBody>
      </p:sp>
      <p:sp>
        <p:nvSpPr>
          <p:cNvPr id="27" name="TextBox 26">
            <a:extLst>
              <a:ext uri="{FF2B5EF4-FFF2-40B4-BE49-F238E27FC236}">
                <a16:creationId xmlns:a16="http://schemas.microsoft.com/office/drawing/2014/main" id="{3F103634-BA4F-4731-A9DF-72C02BFA1036}"/>
              </a:ext>
            </a:extLst>
          </p:cNvPr>
          <p:cNvSpPr txBox="1"/>
          <p:nvPr/>
        </p:nvSpPr>
        <p:spPr>
          <a:xfrm>
            <a:off x="4477547" y="6254322"/>
            <a:ext cx="827174" cy="342267"/>
          </a:xfrm>
          <a:prstGeom prst="rect">
            <a:avLst/>
          </a:prstGeom>
          <a:noFill/>
        </p:spPr>
        <p:txBody>
          <a:bodyPr wrap="none" rtlCol="0">
            <a:spAutoFit/>
          </a:bodyPr>
          <a:lstStyle/>
          <a:p>
            <a:r>
              <a:rPr lang="en-US" sz="1600" b="0" i="0" dirty="0"/>
              <a:t>Bottom</a:t>
            </a:r>
          </a:p>
        </p:txBody>
      </p:sp>
      <p:sp>
        <p:nvSpPr>
          <p:cNvPr id="28" name="AutoShape 8">
            <a:extLst>
              <a:ext uri="{FF2B5EF4-FFF2-40B4-BE49-F238E27FC236}">
                <a16:creationId xmlns:a16="http://schemas.microsoft.com/office/drawing/2014/main" id="{44E05565-9DC5-4412-AEA5-299D8442D638}"/>
              </a:ext>
            </a:extLst>
          </p:cNvPr>
          <p:cNvSpPr>
            <a:spLocks noChangeArrowheads="1"/>
          </p:cNvSpPr>
          <p:nvPr/>
        </p:nvSpPr>
        <p:spPr bwMode="auto">
          <a:xfrm>
            <a:off x="4799975" y="6000302"/>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 name="AutoShape 8">
            <a:extLst>
              <a:ext uri="{FF2B5EF4-FFF2-40B4-BE49-F238E27FC236}">
                <a16:creationId xmlns:a16="http://schemas.microsoft.com/office/drawing/2014/main" id="{81DC6ACF-DBC3-4B3B-AD33-85746AAA520F}"/>
              </a:ext>
            </a:extLst>
          </p:cNvPr>
          <p:cNvSpPr>
            <a:spLocks noChangeArrowheads="1"/>
          </p:cNvSpPr>
          <p:nvPr/>
        </p:nvSpPr>
        <p:spPr bwMode="auto">
          <a:xfrm>
            <a:off x="4185850" y="5863895"/>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 name="AutoShape 10">
            <a:extLst>
              <a:ext uri="{FF2B5EF4-FFF2-40B4-BE49-F238E27FC236}">
                <a16:creationId xmlns:a16="http://schemas.microsoft.com/office/drawing/2014/main" id="{B37E90D7-382D-4EE6-BF3C-451F2A622176}"/>
              </a:ext>
            </a:extLst>
          </p:cNvPr>
          <p:cNvSpPr>
            <a:spLocks noChangeArrowheads="1"/>
          </p:cNvSpPr>
          <p:nvPr/>
        </p:nvSpPr>
        <p:spPr bwMode="auto">
          <a:xfrm>
            <a:off x="5713747" y="3671819"/>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AutoShape 4">
            <a:extLst>
              <a:ext uri="{FF2B5EF4-FFF2-40B4-BE49-F238E27FC236}">
                <a16:creationId xmlns:a16="http://schemas.microsoft.com/office/drawing/2014/main" id="{C183B39D-FE48-475F-8793-A35A82BCB4F0}"/>
              </a:ext>
            </a:extLst>
          </p:cNvPr>
          <p:cNvSpPr>
            <a:spLocks noChangeArrowheads="1"/>
          </p:cNvSpPr>
          <p:nvPr/>
        </p:nvSpPr>
        <p:spPr bwMode="auto">
          <a:xfrm>
            <a:off x="4001419" y="3549327"/>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Oval 2">
            <a:extLst>
              <a:ext uri="{FF2B5EF4-FFF2-40B4-BE49-F238E27FC236}">
                <a16:creationId xmlns:a16="http://schemas.microsoft.com/office/drawing/2014/main" id="{A57E32BE-EEAA-422C-9278-01E7AC90BB75}"/>
              </a:ext>
            </a:extLst>
          </p:cNvPr>
          <p:cNvSpPr>
            <a:spLocks noChangeArrowheads="1"/>
          </p:cNvSpPr>
          <p:nvPr/>
        </p:nvSpPr>
        <p:spPr bwMode="auto">
          <a:xfrm>
            <a:off x="7605982" y="3265382"/>
            <a:ext cx="2973674" cy="2940200"/>
          </a:xfrm>
          <a:prstGeom prst="ellipse">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Oval 3">
            <a:extLst>
              <a:ext uri="{FF2B5EF4-FFF2-40B4-BE49-F238E27FC236}">
                <a16:creationId xmlns:a16="http://schemas.microsoft.com/office/drawing/2014/main" id="{0EFCB71E-6AB0-4DA4-BC00-65072B8689DC}"/>
              </a:ext>
            </a:extLst>
          </p:cNvPr>
          <p:cNvSpPr>
            <a:spLocks noChangeArrowheads="1"/>
          </p:cNvSpPr>
          <p:nvPr/>
        </p:nvSpPr>
        <p:spPr bwMode="auto">
          <a:xfrm>
            <a:off x="7879460" y="3549327"/>
            <a:ext cx="2429863" cy="2391319"/>
          </a:xfrm>
          <a:prstGeom prst="ellipse">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AutoShape 5">
            <a:extLst>
              <a:ext uri="{FF2B5EF4-FFF2-40B4-BE49-F238E27FC236}">
                <a16:creationId xmlns:a16="http://schemas.microsoft.com/office/drawing/2014/main" id="{068AA308-322F-4584-836F-669CBD82995C}"/>
              </a:ext>
            </a:extLst>
          </p:cNvPr>
          <p:cNvSpPr>
            <a:spLocks noChangeArrowheads="1"/>
          </p:cNvSpPr>
          <p:nvPr/>
        </p:nvSpPr>
        <p:spPr bwMode="auto">
          <a:xfrm>
            <a:off x="7648338" y="4473027"/>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 name="AutoShape 6">
            <a:extLst>
              <a:ext uri="{FF2B5EF4-FFF2-40B4-BE49-F238E27FC236}">
                <a16:creationId xmlns:a16="http://schemas.microsoft.com/office/drawing/2014/main" id="{C528DA28-8059-4D58-8CE6-B4DD61ECE895}"/>
              </a:ext>
            </a:extLst>
          </p:cNvPr>
          <p:cNvSpPr>
            <a:spLocks noChangeArrowheads="1"/>
          </p:cNvSpPr>
          <p:nvPr/>
        </p:nvSpPr>
        <p:spPr bwMode="auto">
          <a:xfrm>
            <a:off x="7668087" y="4934642"/>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 name="AutoShape 7">
            <a:extLst>
              <a:ext uri="{FF2B5EF4-FFF2-40B4-BE49-F238E27FC236}">
                <a16:creationId xmlns:a16="http://schemas.microsoft.com/office/drawing/2014/main" id="{2CD07B49-AD87-469D-B78D-1842819081E9}"/>
              </a:ext>
            </a:extLst>
          </p:cNvPr>
          <p:cNvSpPr>
            <a:spLocks noChangeArrowheads="1"/>
          </p:cNvSpPr>
          <p:nvPr/>
        </p:nvSpPr>
        <p:spPr bwMode="auto">
          <a:xfrm>
            <a:off x="7803395" y="5296560"/>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 name="AutoShape 9">
            <a:extLst>
              <a:ext uri="{FF2B5EF4-FFF2-40B4-BE49-F238E27FC236}">
                <a16:creationId xmlns:a16="http://schemas.microsoft.com/office/drawing/2014/main" id="{168EAEB2-1F37-44CE-9026-D5C967CF8D0E}"/>
              </a:ext>
            </a:extLst>
          </p:cNvPr>
          <p:cNvSpPr>
            <a:spLocks noChangeArrowheads="1"/>
          </p:cNvSpPr>
          <p:nvPr/>
        </p:nvSpPr>
        <p:spPr bwMode="auto">
          <a:xfrm>
            <a:off x="10305249" y="4934642"/>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39" name="Group 17">
            <a:extLst>
              <a:ext uri="{FF2B5EF4-FFF2-40B4-BE49-F238E27FC236}">
                <a16:creationId xmlns:a16="http://schemas.microsoft.com/office/drawing/2014/main" id="{D44A4D4E-0626-498B-829D-0D50887808A9}"/>
              </a:ext>
            </a:extLst>
          </p:cNvPr>
          <p:cNvGrpSpPr>
            <a:grpSpLocks/>
          </p:cNvGrpSpPr>
          <p:nvPr/>
        </p:nvGrpSpPr>
        <p:grpSpPr bwMode="auto">
          <a:xfrm>
            <a:off x="8797093" y="3324045"/>
            <a:ext cx="182318" cy="147652"/>
            <a:chOff x="5145" y="8580"/>
            <a:chExt cx="290" cy="230"/>
          </a:xfrm>
          <a:solidFill>
            <a:schemeClr val="accent6">
              <a:lumMod val="60000"/>
              <a:lumOff val="40000"/>
            </a:schemeClr>
          </a:solidFill>
        </p:grpSpPr>
        <p:sp>
          <p:nvSpPr>
            <p:cNvPr id="41" name="AutoShape 18">
              <a:extLst>
                <a:ext uri="{FF2B5EF4-FFF2-40B4-BE49-F238E27FC236}">
                  <a16:creationId xmlns:a16="http://schemas.microsoft.com/office/drawing/2014/main" id="{778F4DF0-D882-498F-8D64-BC6201B6A5A8}"/>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 name="Oval 19">
              <a:extLst>
                <a:ext uri="{FF2B5EF4-FFF2-40B4-BE49-F238E27FC236}">
                  <a16:creationId xmlns:a16="http://schemas.microsoft.com/office/drawing/2014/main" id="{C41BEB2A-9F0D-4F42-9B0F-FAC6D138CEF9}"/>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4" name="Group 20">
            <a:extLst>
              <a:ext uri="{FF2B5EF4-FFF2-40B4-BE49-F238E27FC236}">
                <a16:creationId xmlns:a16="http://schemas.microsoft.com/office/drawing/2014/main" id="{63666843-1F54-4224-B5FC-AF66CE0990B4}"/>
              </a:ext>
            </a:extLst>
          </p:cNvPr>
          <p:cNvGrpSpPr>
            <a:grpSpLocks/>
          </p:cNvGrpSpPr>
          <p:nvPr/>
        </p:nvGrpSpPr>
        <p:grpSpPr bwMode="auto">
          <a:xfrm>
            <a:off x="9344124" y="3342019"/>
            <a:ext cx="182318" cy="147652"/>
            <a:chOff x="5145" y="8580"/>
            <a:chExt cx="290" cy="230"/>
          </a:xfrm>
          <a:solidFill>
            <a:schemeClr val="accent6">
              <a:lumMod val="60000"/>
              <a:lumOff val="40000"/>
            </a:schemeClr>
          </a:solidFill>
        </p:grpSpPr>
        <p:sp>
          <p:nvSpPr>
            <p:cNvPr id="45" name="AutoShape 21">
              <a:extLst>
                <a:ext uri="{FF2B5EF4-FFF2-40B4-BE49-F238E27FC236}">
                  <a16:creationId xmlns:a16="http://schemas.microsoft.com/office/drawing/2014/main" id="{FAC91957-9ACB-4C37-8750-B2ECF18D8B4D}"/>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 name="Oval 22">
              <a:extLst>
                <a:ext uri="{FF2B5EF4-FFF2-40B4-BE49-F238E27FC236}">
                  <a16:creationId xmlns:a16="http://schemas.microsoft.com/office/drawing/2014/main" id="{575A7959-45FA-4733-AE08-27A483666013}"/>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7" name="TextBox 46">
            <a:extLst>
              <a:ext uri="{FF2B5EF4-FFF2-40B4-BE49-F238E27FC236}">
                <a16:creationId xmlns:a16="http://schemas.microsoft.com/office/drawing/2014/main" id="{92E883DB-ABB0-4B77-8047-69E1C7BF9665}"/>
              </a:ext>
            </a:extLst>
          </p:cNvPr>
          <p:cNvSpPr txBox="1"/>
          <p:nvPr/>
        </p:nvSpPr>
        <p:spPr>
          <a:xfrm>
            <a:off x="10608711" y="4534468"/>
            <a:ext cx="441520" cy="342267"/>
          </a:xfrm>
          <a:prstGeom prst="rect">
            <a:avLst/>
          </a:prstGeom>
          <a:noFill/>
        </p:spPr>
        <p:txBody>
          <a:bodyPr wrap="none" rtlCol="0">
            <a:spAutoFit/>
          </a:bodyPr>
          <a:lstStyle/>
          <a:p>
            <a:r>
              <a:rPr lang="en-US" sz="1600" b="0" i="0" dirty="0"/>
              <a:t>LH</a:t>
            </a:r>
          </a:p>
        </p:txBody>
      </p:sp>
      <p:sp>
        <p:nvSpPr>
          <p:cNvPr id="48" name="TextBox 47">
            <a:extLst>
              <a:ext uri="{FF2B5EF4-FFF2-40B4-BE49-F238E27FC236}">
                <a16:creationId xmlns:a16="http://schemas.microsoft.com/office/drawing/2014/main" id="{35932E6C-E743-418C-8E4E-79347763013C}"/>
              </a:ext>
            </a:extLst>
          </p:cNvPr>
          <p:cNvSpPr txBox="1"/>
          <p:nvPr/>
        </p:nvSpPr>
        <p:spPr>
          <a:xfrm>
            <a:off x="7120773" y="4527791"/>
            <a:ext cx="474847" cy="342267"/>
          </a:xfrm>
          <a:prstGeom prst="rect">
            <a:avLst/>
          </a:prstGeom>
          <a:noFill/>
        </p:spPr>
        <p:txBody>
          <a:bodyPr wrap="none" rtlCol="0">
            <a:spAutoFit/>
          </a:bodyPr>
          <a:lstStyle/>
          <a:p>
            <a:r>
              <a:rPr lang="en-US" sz="1600" b="0" i="0" dirty="0"/>
              <a:t>RH</a:t>
            </a:r>
          </a:p>
        </p:txBody>
      </p:sp>
      <p:sp>
        <p:nvSpPr>
          <p:cNvPr id="49" name="TextBox 48">
            <a:extLst>
              <a:ext uri="{FF2B5EF4-FFF2-40B4-BE49-F238E27FC236}">
                <a16:creationId xmlns:a16="http://schemas.microsoft.com/office/drawing/2014/main" id="{99A6994D-0822-47D4-BAF9-36AB6FF57716}"/>
              </a:ext>
            </a:extLst>
          </p:cNvPr>
          <p:cNvSpPr txBox="1"/>
          <p:nvPr/>
        </p:nvSpPr>
        <p:spPr>
          <a:xfrm>
            <a:off x="8838096" y="2874374"/>
            <a:ext cx="509446" cy="342267"/>
          </a:xfrm>
          <a:prstGeom prst="rect">
            <a:avLst/>
          </a:prstGeom>
          <a:noFill/>
        </p:spPr>
        <p:txBody>
          <a:bodyPr wrap="none" rtlCol="0">
            <a:spAutoFit/>
          </a:bodyPr>
          <a:lstStyle/>
          <a:p>
            <a:r>
              <a:rPr lang="en-US" sz="1600" b="0" i="0" dirty="0"/>
              <a:t>Top</a:t>
            </a:r>
          </a:p>
        </p:txBody>
      </p:sp>
      <p:sp>
        <p:nvSpPr>
          <p:cNvPr id="50" name="TextBox 49">
            <a:extLst>
              <a:ext uri="{FF2B5EF4-FFF2-40B4-BE49-F238E27FC236}">
                <a16:creationId xmlns:a16="http://schemas.microsoft.com/office/drawing/2014/main" id="{CD28BBEB-8B77-43CE-AA0B-7C2F4DB72B8E}"/>
              </a:ext>
            </a:extLst>
          </p:cNvPr>
          <p:cNvSpPr txBox="1"/>
          <p:nvPr/>
        </p:nvSpPr>
        <p:spPr>
          <a:xfrm>
            <a:off x="8715720" y="6254322"/>
            <a:ext cx="827174" cy="342267"/>
          </a:xfrm>
          <a:prstGeom prst="rect">
            <a:avLst/>
          </a:prstGeom>
          <a:noFill/>
        </p:spPr>
        <p:txBody>
          <a:bodyPr wrap="none" rtlCol="0">
            <a:spAutoFit/>
          </a:bodyPr>
          <a:lstStyle/>
          <a:p>
            <a:r>
              <a:rPr lang="en-US" sz="1600" b="0" i="0" dirty="0"/>
              <a:t>Bottom</a:t>
            </a:r>
          </a:p>
        </p:txBody>
      </p:sp>
      <p:grpSp>
        <p:nvGrpSpPr>
          <p:cNvPr id="51" name="Group 20">
            <a:extLst>
              <a:ext uri="{FF2B5EF4-FFF2-40B4-BE49-F238E27FC236}">
                <a16:creationId xmlns:a16="http://schemas.microsoft.com/office/drawing/2014/main" id="{2EDEAF9A-5BE5-4EEE-AFBC-3CF110DDB9E1}"/>
              </a:ext>
            </a:extLst>
          </p:cNvPr>
          <p:cNvGrpSpPr>
            <a:grpSpLocks/>
          </p:cNvGrpSpPr>
          <p:nvPr/>
        </p:nvGrpSpPr>
        <p:grpSpPr bwMode="auto">
          <a:xfrm>
            <a:off x="9846213" y="3597993"/>
            <a:ext cx="182318" cy="147652"/>
            <a:chOff x="5145" y="8580"/>
            <a:chExt cx="290" cy="230"/>
          </a:xfrm>
          <a:solidFill>
            <a:schemeClr val="accent6">
              <a:lumMod val="60000"/>
              <a:lumOff val="40000"/>
            </a:schemeClr>
          </a:solidFill>
        </p:grpSpPr>
        <p:sp>
          <p:nvSpPr>
            <p:cNvPr id="52" name="AutoShape 21">
              <a:extLst>
                <a:ext uri="{FF2B5EF4-FFF2-40B4-BE49-F238E27FC236}">
                  <a16:creationId xmlns:a16="http://schemas.microsoft.com/office/drawing/2014/main" id="{AFAB8406-D8A1-4426-B7A0-05E12AD025CC}"/>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 name="Oval 22">
              <a:extLst>
                <a:ext uri="{FF2B5EF4-FFF2-40B4-BE49-F238E27FC236}">
                  <a16:creationId xmlns:a16="http://schemas.microsoft.com/office/drawing/2014/main" id="{DA6FF9B1-12E8-4325-B675-640CC8BBBCAA}"/>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4" name="Group 20">
            <a:extLst>
              <a:ext uri="{FF2B5EF4-FFF2-40B4-BE49-F238E27FC236}">
                <a16:creationId xmlns:a16="http://schemas.microsoft.com/office/drawing/2014/main" id="{03188781-F5A1-41D2-90C7-50495B92E550}"/>
              </a:ext>
            </a:extLst>
          </p:cNvPr>
          <p:cNvGrpSpPr>
            <a:grpSpLocks/>
          </p:cNvGrpSpPr>
          <p:nvPr/>
        </p:nvGrpSpPr>
        <p:grpSpPr bwMode="auto">
          <a:xfrm>
            <a:off x="10156060" y="3976172"/>
            <a:ext cx="182318" cy="147652"/>
            <a:chOff x="5145" y="8580"/>
            <a:chExt cx="290" cy="230"/>
          </a:xfrm>
          <a:solidFill>
            <a:schemeClr val="accent6">
              <a:lumMod val="60000"/>
              <a:lumOff val="40000"/>
            </a:schemeClr>
          </a:solidFill>
        </p:grpSpPr>
        <p:sp>
          <p:nvSpPr>
            <p:cNvPr id="55" name="AutoShape 21">
              <a:extLst>
                <a:ext uri="{FF2B5EF4-FFF2-40B4-BE49-F238E27FC236}">
                  <a16:creationId xmlns:a16="http://schemas.microsoft.com/office/drawing/2014/main" id="{005E15CB-4CB9-4818-92DD-E2BA484C29C4}"/>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Oval 22">
              <a:extLst>
                <a:ext uri="{FF2B5EF4-FFF2-40B4-BE49-F238E27FC236}">
                  <a16:creationId xmlns:a16="http://schemas.microsoft.com/office/drawing/2014/main" id="{6B4E3BAB-7DC4-4931-B1FA-6AFB9B8C6007}"/>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57" name="AutoShape 9">
            <a:extLst>
              <a:ext uri="{FF2B5EF4-FFF2-40B4-BE49-F238E27FC236}">
                <a16:creationId xmlns:a16="http://schemas.microsoft.com/office/drawing/2014/main" id="{4860401B-60B7-4A53-B9DD-56CA08960FB7}"/>
              </a:ext>
            </a:extLst>
          </p:cNvPr>
          <p:cNvSpPr>
            <a:spLocks noChangeArrowheads="1"/>
          </p:cNvSpPr>
          <p:nvPr/>
        </p:nvSpPr>
        <p:spPr bwMode="auto">
          <a:xfrm>
            <a:off x="10319685" y="4412456"/>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58" name="Group 17">
            <a:extLst>
              <a:ext uri="{FF2B5EF4-FFF2-40B4-BE49-F238E27FC236}">
                <a16:creationId xmlns:a16="http://schemas.microsoft.com/office/drawing/2014/main" id="{D760B330-4327-4874-AE94-EDB52AF45E0A}"/>
              </a:ext>
            </a:extLst>
          </p:cNvPr>
          <p:cNvGrpSpPr>
            <a:grpSpLocks/>
          </p:cNvGrpSpPr>
          <p:nvPr/>
        </p:nvGrpSpPr>
        <p:grpSpPr bwMode="auto">
          <a:xfrm>
            <a:off x="8360113" y="3469816"/>
            <a:ext cx="182318" cy="147652"/>
            <a:chOff x="5145" y="8580"/>
            <a:chExt cx="290" cy="230"/>
          </a:xfrm>
          <a:solidFill>
            <a:schemeClr val="accent6">
              <a:lumMod val="60000"/>
              <a:lumOff val="40000"/>
            </a:schemeClr>
          </a:solidFill>
        </p:grpSpPr>
        <p:sp>
          <p:nvSpPr>
            <p:cNvPr id="59" name="AutoShape 18">
              <a:extLst>
                <a:ext uri="{FF2B5EF4-FFF2-40B4-BE49-F238E27FC236}">
                  <a16:creationId xmlns:a16="http://schemas.microsoft.com/office/drawing/2014/main" id="{9A92056E-99E8-4FFD-A61C-15A62AAB7E4C}"/>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 name="Oval 19">
              <a:extLst>
                <a:ext uri="{FF2B5EF4-FFF2-40B4-BE49-F238E27FC236}">
                  <a16:creationId xmlns:a16="http://schemas.microsoft.com/office/drawing/2014/main" id="{131B5890-B5EF-4FAB-98D1-896BAA709E2B}"/>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1" name="Group 17">
            <a:extLst>
              <a:ext uri="{FF2B5EF4-FFF2-40B4-BE49-F238E27FC236}">
                <a16:creationId xmlns:a16="http://schemas.microsoft.com/office/drawing/2014/main" id="{D57BB409-BDDA-4834-A840-3F57368FC735}"/>
              </a:ext>
            </a:extLst>
          </p:cNvPr>
          <p:cNvGrpSpPr>
            <a:grpSpLocks/>
          </p:cNvGrpSpPr>
          <p:nvPr/>
        </p:nvGrpSpPr>
        <p:grpSpPr bwMode="auto">
          <a:xfrm>
            <a:off x="8017985" y="3731064"/>
            <a:ext cx="182318" cy="147652"/>
            <a:chOff x="5145" y="8580"/>
            <a:chExt cx="290" cy="230"/>
          </a:xfrm>
          <a:solidFill>
            <a:schemeClr val="accent6">
              <a:lumMod val="60000"/>
              <a:lumOff val="40000"/>
            </a:schemeClr>
          </a:solidFill>
        </p:grpSpPr>
        <p:sp>
          <p:nvSpPr>
            <p:cNvPr id="62" name="AutoShape 18">
              <a:extLst>
                <a:ext uri="{FF2B5EF4-FFF2-40B4-BE49-F238E27FC236}">
                  <a16:creationId xmlns:a16="http://schemas.microsoft.com/office/drawing/2014/main" id="{CEAD2F60-144E-4B32-8888-E30B592D7BF7}"/>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 name="Oval 19">
              <a:extLst>
                <a:ext uri="{FF2B5EF4-FFF2-40B4-BE49-F238E27FC236}">
                  <a16:creationId xmlns:a16="http://schemas.microsoft.com/office/drawing/2014/main" id="{3128D0EB-80F9-43FA-9D79-E0BC06FA5201}"/>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4" name="Group 17">
            <a:extLst>
              <a:ext uri="{FF2B5EF4-FFF2-40B4-BE49-F238E27FC236}">
                <a16:creationId xmlns:a16="http://schemas.microsoft.com/office/drawing/2014/main" id="{28C965B4-1E03-4957-9D63-0654718E690A}"/>
              </a:ext>
            </a:extLst>
          </p:cNvPr>
          <p:cNvGrpSpPr>
            <a:grpSpLocks/>
          </p:cNvGrpSpPr>
          <p:nvPr/>
        </p:nvGrpSpPr>
        <p:grpSpPr bwMode="auto">
          <a:xfrm>
            <a:off x="7785965" y="4039701"/>
            <a:ext cx="182318" cy="147652"/>
            <a:chOff x="5145" y="8580"/>
            <a:chExt cx="290" cy="230"/>
          </a:xfrm>
          <a:solidFill>
            <a:schemeClr val="accent6">
              <a:lumMod val="60000"/>
              <a:lumOff val="40000"/>
            </a:schemeClr>
          </a:solidFill>
        </p:grpSpPr>
        <p:sp>
          <p:nvSpPr>
            <p:cNvPr id="65" name="AutoShape 18">
              <a:extLst>
                <a:ext uri="{FF2B5EF4-FFF2-40B4-BE49-F238E27FC236}">
                  <a16:creationId xmlns:a16="http://schemas.microsoft.com/office/drawing/2014/main" id="{B86380B8-E057-4956-8BF3-8FDCB8484F4F}"/>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Oval 19">
              <a:extLst>
                <a:ext uri="{FF2B5EF4-FFF2-40B4-BE49-F238E27FC236}">
                  <a16:creationId xmlns:a16="http://schemas.microsoft.com/office/drawing/2014/main" id="{F225F2E4-A9E8-4939-9151-59FFB8CBF520}"/>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7" name="Group 17">
            <a:extLst>
              <a:ext uri="{FF2B5EF4-FFF2-40B4-BE49-F238E27FC236}">
                <a16:creationId xmlns:a16="http://schemas.microsoft.com/office/drawing/2014/main" id="{02928B41-6AA4-4773-91AA-E868615FA7D5}"/>
              </a:ext>
            </a:extLst>
          </p:cNvPr>
          <p:cNvGrpSpPr>
            <a:grpSpLocks/>
          </p:cNvGrpSpPr>
          <p:nvPr/>
        </p:nvGrpSpPr>
        <p:grpSpPr bwMode="auto">
          <a:xfrm>
            <a:off x="8030927" y="5587721"/>
            <a:ext cx="182318" cy="147652"/>
            <a:chOff x="5145" y="8580"/>
            <a:chExt cx="290" cy="230"/>
          </a:xfrm>
          <a:solidFill>
            <a:schemeClr val="accent6">
              <a:lumMod val="60000"/>
              <a:lumOff val="40000"/>
            </a:schemeClr>
          </a:solidFill>
        </p:grpSpPr>
        <p:sp>
          <p:nvSpPr>
            <p:cNvPr id="68" name="AutoShape 18">
              <a:extLst>
                <a:ext uri="{FF2B5EF4-FFF2-40B4-BE49-F238E27FC236}">
                  <a16:creationId xmlns:a16="http://schemas.microsoft.com/office/drawing/2014/main" id="{87419384-566E-4D73-8620-49B9247E0BE7}"/>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9" name="Oval 19">
              <a:extLst>
                <a:ext uri="{FF2B5EF4-FFF2-40B4-BE49-F238E27FC236}">
                  <a16:creationId xmlns:a16="http://schemas.microsoft.com/office/drawing/2014/main" id="{F60EF4F2-60A8-41E8-82CC-0401E0007DDE}"/>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0" name="Group 17">
            <a:extLst>
              <a:ext uri="{FF2B5EF4-FFF2-40B4-BE49-F238E27FC236}">
                <a16:creationId xmlns:a16="http://schemas.microsoft.com/office/drawing/2014/main" id="{1A5DE8EA-3C48-48E1-82A9-0A37F92C6F9B}"/>
              </a:ext>
            </a:extLst>
          </p:cNvPr>
          <p:cNvGrpSpPr>
            <a:grpSpLocks/>
          </p:cNvGrpSpPr>
          <p:nvPr/>
        </p:nvGrpSpPr>
        <p:grpSpPr bwMode="auto">
          <a:xfrm>
            <a:off x="8267382" y="5783115"/>
            <a:ext cx="182318" cy="147652"/>
            <a:chOff x="5145" y="8580"/>
            <a:chExt cx="290" cy="230"/>
          </a:xfrm>
          <a:solidFill>
            <a:schemeClr val="accent6">
              <a:lumMod val="60000"/>
              <a:lumOff val="40000"/>
            </a:schemeClr>
          </a:solidFill>
        </p:grpSpPr>
        <p:sp>
          <p:nvSpPr>
            <p:cNvPr id="71" name="AutoShape 18">
              <a:extLst>
                <a:ext uri="{FF2B5EF4-FFF2-40B4-BE49-F238E27FC236}">
                  <a16:creationId xmlns:a16="http://schemas.microsoft.com/office/drawing/2014/main" id="{081862C8-6A86-4D9C-B684-707A5A4F6E75}"/>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2" name="Oval 19">
              <a:extLst>
                <a:ext uri="{FF2B5EF4-FFF2-40B4-BE49-F238E27FC236}">
                  <a16:creationId xmlns:a16="http://schemas.microsoft.com/office/drawing/2014/main" id="{EBCC387B-2C68-4AB2-A000-CAC3C0BCF530}"/>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3" name="Group 17">
            <a:extLst>
              <a:ext uri="{FF2B5EF4-FFF2-40B4-BE49-F238E27FC236}">
                <a16:creationId xmlns:a16="http://schemas.microsoft.com/office/drawing/2014/main" id="{E6821009-1FED-434A-B3BE-8C49D91BB4AF}"/>
              </a:ext>
            </a:extLst>
          </p:cNvPr>
          <p:cNvGrpSpPr>
            <a:grpSpLocks/>
          </p:cNvGrpSpPr>
          <p:nvPr/>
        </p:nvGrpSpPr>
        <p:grpSpPr bwMode="auto">
          <a:xfrm>
            <a:off x="8624561" y="5961812"/>
            <a:ext cx="182318" cy="147652"/>
            <a:chOff x="5145" y="8580"/>
            <a:chExt cx="290" cy="230"/>
          </a:xfrm>
          <a:solidFill>
            <a:schemeClr val="accent6">
              <a:lumMod val="60000"/>
              <a:lumOff val="40000"/>
            </a:schemeClr>
          </a:solidFill>
        </p:grpSpPr>
        <p:sp>
          <p:nvSpPr>
            <p:cNvPr id="74" name="AutoShape 18">
              <a:extLst>
                <a:ext uri="{FF2B5EF4-FFF2-40B4-BE49-F238E27FC236}">
                  <a16:creationId xmlns:a16="http://schemas.microsoft.com/office/drawing/2014/main" id="{F93312DD-ED31-4277-A8A4-923A3248F1F8}"/>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Oval 19">
              <a:extLst>
                <a:ext uri="{FF2B5EF4-FFF2-40B4-BE49-F238E27FC236}">
                  <a16:creationId xmlns:a16="http://schemas.microsoft.com/office/drawing/2014/main" id="{0643F0A5-5BDF-4A9E-BAAD-8F6331CE7CB4}"/>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6" name="Group 17">
            <a:extLst>
              <a:ext uri="{FF2B5EF4-FFF2-40B4-BE49-F238E27FC236}">
                <a16:creationId xmlns:a16="http://schemas.microsoft.com/office/drawing/2014/main" id="{6652D855-E2B0-4321-B582-708DCEFD99AD}"/>
              </a:ext>
            </a:extLst>
          </p:cNvPr>
          <p:cNvGrpSpPr>
            <a:grpSpLocks/>
          </p:cNvGrpSpPr>
          <p:nvPr/>
        </p:nvGrpSpPr>
        <p:grpSpPr bwMode="auto">
          <a:xfrm>
            <a:off x="9251393" y="5990979"/>
            <a:ext cx="182318" cy="147652"/>
            <a:chOff x="5145" y="8580"/>
            <a:chExt cx="290" cy="230"/>
          </a:xfrm>
          <a:solidFill>
            <a:schemeClr val="accent6">
              <a:lumMod val="60000"/>
              <a:lumOff val="40000"/>
            </a:schemeClr>
          </a:solidFill>
        </p:grpSpPr>
        <p:sp>
          <p:nvSpPr>
            <p:cNvPr id="77" name="AutoShape 18">
              <a:extLst>
                <a:ext uri="{FF2B5EF4-FFF2-40B4-BE49-F238E27FC236}">
                  <a16:creationId xmlns:a16="http://schemas.microsoft.com/office/drawing/2014/main" id="{304E8F02-993A-4454-BC6E-A5AFF0842AA8}"/>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 name="Oval 19">
              <a:extLst>
                <a:ext uri="{FF2B5EF4-FFF2-40B4-BE49-F238E27FC236}">
                  <a16:creationId xmlns:a16="http://schemas.microsoft.com/office/drawing/2014/main" id="{B894AABF-B6B5-4EA5-812E-E4CB9D176974}"/>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9" name="Group 17">
            <a:extLst>
              <a:ext uri="{FF2B5EF4-FFF2-40B4-BE49-F238E27FC236}">
                <a16:creationId xmlns:a16="http://schemas.microsoft.com/office/drawing/2014/main" id="{9976DFE4-E344-4BAD-88C1-3A96ABB01B1C}"/>
              </a:ext>
            </a:extLst>
          </p:cNvPr>
          <p:cNvGrpSpPr>
            <a:grpSpLocks/>
          </p:cNvGrpSpPr>
          <p:nvPr/>
        </p:nvGrpSpPr>
        <p:grpSpPr bwMode="auto">
          <a:xfrm>
            <a:off x="9698473" y="5790069"/>
            <a:ext cx="182318" cy="147652"/>
            <a:chOff x="5145" y="8580"/>
            <a:chExt cx="290" cy="230"/>
          </a:xfrm>
          <a:solidFill>
            <a:schemeClr val="accent6">
              <a:lumMod val="60000"/>
              <a:lumOff val="40000"/>
            </a:schemeClr>
          </a:solidFill>
        </p:grpSpPr>
        <p:sp>
          <p:nvSpPr>
            <p:cNvPr id="80" name="AutoShape 18">
              <a:extLst>
                <a:ext uri="{FF2B5EF4-FFF2-40B4-BE49-F238E27FC236}">
                  <a16:creationId xmlns:a16="http://schemas.microsoft.com/office/drawing/2014/main" id="{6FE30468-DC13-4402-BD1C-E4C0056095A1}"/>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 name="Oval 19">
              <a:extLst>
                <a:ext uri="{FF2B5EF4-FFF2-40B4-BE49-F238E27FC236}">
                  <a16:creationId xmlns:a16="http://schemas.microsoft.com/office/drawing/2014/main" id="{79BF6865-A6C1-42AE-9A66-B266D5B77EC2}"/>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2" name="Group 17">
            <a:extLst>
              <a:ext uri="{FF2B5EF4-FFF2-40B4-BE49-F238E27FC236}">
                <a16:creationId xmlns:a16="http://schemas.microsoft.com/office/drawing/2014/main" id="{20507E7D-DB60-4D97-B848-F59F72D5F8D3}"/>
              </a:ext>
            </a:extLst>
          </p:cNvPr>
          <p:cNvGrpSpPr>
            <a:grpSpLocks/>
          </p:cNvGrpSpPr>
          <p:nvPr/>
        </p:nvGrpSpPr>
        <p:grpSpPr bwMode="auto">
          <a:xfrm>
            <a:off x="10073281" y="5455208"/>
            <a:ext cx="182318" cy="147652"/>
            <a:chOff x="5145" y="8580"/>
            <a:chExt cx="290" cy="230"/>
          </a:xfrm>
          <a:solidFill>
            <a:schemeClr val="accent6">
              <a:lumMod val="60000"/>
              <a:lumOff val="40000"/>
            </a:schemeClr>
          </a:solidFill>
        </p:grpSpPr>
        <p:sp>
          <p:nvSpPr>
            <p:cNvPr id="83" name="AutoShape 18">
              <a:extLst>
                <a:ext uri="{FF2B5EF4-FFF2-40B4-BE49-F238E27FC236}">
                  <a16:creationId xmlns:a16="http://schemas.microsoft.com/office/drawing/2014/main" id="{54B3A1C6-1B00-400E-AE02-E003CB72E761}"/>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 name="Oval 19">
              <a:extLst>
                <a:ext uri="{FF2B5EF4-FFF2-40B4-BE49-F238E27FC236}">
                  <a16:creationId xmlns:a16="http://schemas.microsoft.com/office/drawing/2014/main" id="{D641BDF6-7050-4823-8F63-8B1636B0342B}"/>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6" name="Group 20">
            <a:extLst>
              <a:ext uri="{FF2B5EF4-FFF2-40B4-BE49-F238E27FC236}">
                <a16:creationId xmlns:a16="http://schemas.microsoft.com/office/drawing/2014/main" id="{696BE4DC-9096-4F59-9708-5B8BFB71EC18}"/>
              </a:ext>
            </a:extLst>
          </p:cNvPr>
          <p:cNvGrpSpPr>
            <a:grpSpLocks/>
          </p:cNvGrpSpPr>
          <p:nvPr/>
        </p:nvGrpSpPr>
        <p:grpSpPr bwMode="auto">
          <a:xfrm>
            <a:off x="391885" y="6651875"/>
            <a:ext cx="182318" cy="147652"/>
            <a:chOff x="5145" y="8580"/>
            <a:chExt cx="290" cy="230"/>
          </a:xfrm>
          <a:solidFill>
            <a:srgbClr val="0000FF"/>
          </a:solidFill>
        </p:grpSpPr>
        <p:sp>
          <p:nvSpPr>
            <p:cNvPr id="87" name="AutoShape 21">
              <a:extLst>
                <a:ext uri="{FF2B5EF4-FFF2-40B4-BE49-F238E27FC236}">
                  <a16:creationId xmlns:a16="http://schemas.microsoft.com/office/drawing/2014/main" id="{97D029D7-5AD3-484E-ABFF-6050963726E8}"/>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Oval 22">
              <a:extLst>
                <a:ext uri="{FF2B5EF4-FFF2-40B4-BE49-F238E27FC236}">
                  <a16:creationId xmlns:a16="http://schemas.microsoft.com/office/drawing/2014/main" id="{4BC15201-DC91-4D21-8D0E-A67599123BA6}"/>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89" name="TextBox 88">
            <a:extLst>
              <a:ext uri="{FF2B5EF4-FFF2-40B4-BE49-F238E27FC236}">
                <a16:creationId xmlns:a16="http://schemas.microsoft.com/office/drawing/2014/main" id="{C5089CE0-CBDA-40E5-B79D-57BA3C372F62}"/>
              </a:ext>
            </a:extLst>
          </p:cNvPr>
          <p:cNvSpPr txBox="1"/>
          <p:nvPr/>
        </p:nvSpPr>
        <p:spPr>
          <a:xfrm>
            <a:off x="608781" y="6569167"/>
            <a:ext cx="1635384" cy="307777"/>
          </a:xfrm>
          <a:prstGeom prst="rect">
            <a:avLst/>
          </a:prstGeom>
          <a:noFill/>
        </p:spPr>
        <p:txBody>
          <a:bodyPr wrap="none" rtlCol="0">
            <a:spAutoFit/>
          </a:bodyPr>
          <a:lstStyle/>
          <a:p>
            <a:r>
              <a:rPr lang="en-US" sz="1400" dirty="0"/>
              <a:t>Stud with single nut</a:t>
            </a:r>
            <a:endParaRPr lang="en-IN" sz="1400" dirty="0"/>
          </a:p>
        </p:txBody>
      </p:sp>
      <p:sp>
        <p:nvSpPr>
          <p:cNvPr id="90" name="AutoShape 8">
            <a:extLst>
              <a:ext uri="{FF2B5EF4-FFF2-40B4-BE49-F238E27FC236}">
                <a16:creationId xmlns:a16="http://schemas.microsoft.com/office/drawing/2014/main" id="{BC0B1B3B-C6CA-453B-B915-BAA3F45A56C1}"/>
              </a:ext>
            </a:extLst>
          </p:cNvPr>
          <p:cNvSpPr>
            <a:spLocks noChangeArrowheads="1"/>
          </p:cNvSpPr>
          <p:nvPr/>
        </p:nvSpPr>
        <p:spPr bwMode="auto">
          <a:xfrm>
            <a:off x="2277924" y="6649229"/>
            <a:ext cx="182318" cy="147652"/>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 name="TextBox 90">
            <a:extLst>
              <a:ext uri="{FF2B5EF4-FFF2-40B4-BE49-F238E27FC236}">
                <a16:creationId xmlns:a16="http://schemas.microsoft.com/office/drawing/2014/main" id="{C24ACE14-38BC-40BC-AFA9-EA33D0097099}"/>
              </a:ext>
            </a:extLst>
          </p:cNvPr>
          <p:cNvSpPr txBox="1"/>
          <p:nvPr/>
        </p:nvSpPr>
        <p:spPr>
          <a:xfrm>
            <a:off x="2418950" y="6557344"/>
            <a:ext cx="479618" cy="307777"/>
          </a:xfrm>
          <a:prstGeom prst="rect">
            <a:avLst/>
          </a:prstGeom>
          <a:noFill/>
        </p:spPr>
        <p:txBody>
          <a:bodyPr wrap="none" rtlCol="0">
            <a:spAutoFit/>
          </a:bodyPr>
          <a:lstStyle/>
          <a:p>
            <a:r>
              <a:rPr lang="en-US" sz="1400" dirty="0"/>
              <a:t>Bolt</a:t>
            </a:r>
            <a:endParaRPr lang="en-IN" sz="1400" dirty="0"/>
          </a:p>
        </p:txBody>
      </p:sp>
      <p:grpSp>
        <p:nvGrpSpPr>
          <p:cNvPr id="92" name="Group 23">
            <a:extLst>
              <a:ext uri="{FF2B5EF4-FFF2-40B4-BE49-F238E27FC236}">
                <a16:creationId xmlns:a16="http://schemas.microsoft.com/office/drawing/2014/main" id="{BC40FF19-C5A1-4B61-89D6-B8B0E9AAFBDC}"/>
              </a:ext>
            </a:extLst>
          </p:cNvPr>
          <p:cNvGrpSpPr>
            <a:grpSpLocks/>
          </p:cNvGrpSpPr>
          <p:nvPr/>
        </p:nvGrpSpPr>
        <p:grpSpPr bwMode="auto">
          <a:xfrm>
            <a:off x="3157680" y="6645941"/>
            <a:ext cx="200014" cy="154228"/>
            <a:chOff x="5145" y="8580"/>
            <a:chExt cx="290" cy="230"/>
          </a:xfrm>
          <a:solidFill>
            <a:schemeClr val="accent6">
              <a:lumMod val="60000"/>
              <a:lumOff val="40000"/>
            </a:schemeClr>
          </a:solidFill>
        </p:grpSpPr>
        <p:sp>
          <p:nvSpPr>
            <p:cNvPr id="93" name="AutoShape 24">
              <a:extLst>
                <a:ext uri="{FF2B5EF4-FFF2-40B4-BE49-F238E27FC236}">
                  <a16:creationId xmlns:a16="http://schemas.microsoft.com/office/drawing/2014/main" id="{9E9879E8-6199-4664-B3E5-46B2F771F123}"/>
                </a:ext>
              </a:extLst>
            </p:cNvPr>
            <p:cNvSpPr>
              <a:spLocks noChangeArrowheads="1"/>
            </p:cNvSpPr>
            <p:nvPr/>
          </p:nvSpPr>
          <p:spPr bwMode="auto">
            <a:xfrm>
              <a:off x="5145" y="8580"/>
              <a:ext cx="290" cy="230"/>
            </a:xfrm>
            <a:prstGeom prst="hexagon">
              <a:avLst>
                <a:gd name="adj" fmla="val 31522"/>
                <a:gd name="vf" fmla="val 115470"/>
              </a:avLst>
            </a:prstGeom>
            <a:grp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 name="Oval 25">
              <a:extLst>
                <a:ext uri="{FF2B5EF4-FFF2-40B4-BE49-F238E27FC236}">
                  <a16:creationId xmlns:a16="http://schemas.microsoft.com/office/drawing/2014/main" id="{D38A1EEC-A2E8-4065-96FA-6ED521A745FC}"/>
                </a:ext>
              </a:extLst>
            </p:cNvPr>
            <p:cNvSpPr>
              <a:spLocks noChangeArrowheads="1"/>
            </p:cNvSpPr>
            <p:nvPr/>
          </p:nvSpPr>
          <p:spPr bwMode="auto">
            <a:xfrm>
              <a:off x="5200" y="8620"/>
              <a:ext cx="175" cy="145"/>
            </a:xfrm>
            <a:prstGeom prst="ellipse">
              <a:avLst/>
            </a:pr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5" name="TextBox 94">
            <a:extLst>
              <a:ext uri="{FF2B5EF4-FFF2-40B4-BE49-F238E27FC236}">
                <a16:creationId xmlns:a16="http://schemas.microsoft.com/office/drawing/2014/main" id="{D5A6E12F-2B55-4325-BFC5-9D7AD5D883D1}"/>
              </a:ext>
            </a:extLst>
          </p:cNvPr>
          <p:cNvSpPr txBox="1"/>
          <p:nvPr/>
        </p:nvSpPr>
        <p:spPr>
          <a:xfrm>
            <a:off x="3316060" y="6557808"/>
            <a:ext cx="1721946" cy="307777"/>
          </a:xfrm>
          <a:prstGeom prst="rect">
            <a:avLst/>
          </a:prstGeom>
          <a:noFill/>
        </p:spPr>
        <p:txBody>
          <a:bodyPr wrap="none" rtlCol="0">
            <a:spAutoFit/>
          </a:bodyPr>
          <a:lstStyle/>
          <a:p>
            <a:r>
              <a:rPr lang="en-US" sz="1400" dirty="0"/>
              <a:t>Stud with double nut</a:t>
            </a:r>
            <a:endParaRPr lang="en-IN" sz="1400" dirty="0"/>
          </a:p>
        </p:txBody>
      </p:sp>
      <p:sp>
        <p:nvSpPr>
          <p:cNvPr id="96" name="TextBox 95">
            <a:extLst>
              <a:ext uri="{FF2B5EF4-FFF2-40B4-BE49-F238E27FC236}">
                <a16:creationId xmlns:a16="http://schemas.microsoft.com/office/drawing/2014/main" id="{37F9FBF3-28EC-492C-BDAE-FFAA8B872143}"/>
              </a:ext>
            </a:extLst>
          </p:cNvPr>
          <p:cNvSpPr txBox="1"/>
          <p:nvPr/>
        </p:nvSpPr>
        <p:spPr>
          <a:xfrm>
            <a:off x="5631918" y="6560614"/>
            <a:ext cx="6662593" cy="338554"/>
          </a:xfrm>
          <a:prstGeom prst="rect">
            <a:avLst/>
          </a:prstGeom>
          <a:noFill/>
        </p:spPr>
        <p:txBody>
          <a:bodyPr wrap="none" rtlCol="0">
            <a:spAutoFit/>
          </a:bodyPr>
          <a:lstStyle/>
          <a:p>
            <a:r>
              <a:rPr lang="en-US" sz="1600" b="1" dirty="0"/>
              <a:t>Studs are with double nuts in TATA &amp; spot facing found in bolt/ nut seat face</a:t>
            </a:r>
            <a:endParaRPr lang="en-IN" sz="1600" b="1" dirty="0"/>
          </a:p>
        </p:txBody>
      </p:sp>
      <p:pic>
        <p:nvPicPr>
          <p:cNvPr id="4" name="Picture 3">
            <a:extLst>
              <a:ext uri="{FF2B5EF4-FFF2-40B4-BE49-F238E27FC236}">
                <a16:creationId xmlns:a16="http://schemas.microsoft.com/office/drawing/2014/main" id="{BEB648EA-9654-4DAE-BCB3-EE97F0DFF60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69953" t="2357" r="12663" b="73115"/>
          <a:stretch/>
        </p:blipFill>
        <p:spPr>
          <a:xfrm>
            <a:off x="10578829" y="5166987"/>
            <a:ext cx="1216700" cy="1287480"/>
          </a:xfrm>
          <a:prstGeom prst="rect">
            <a:avLst/>
          </a:prstGeom>
        </p:spPr>
      </p:pic>
      <p:pic>
        <p:nvPicPr>
          <p:cNvPr id="22" name="Picture 21">
            <a:extLst>
              <a:ext uri="{FF2B5EF4-FFF2-40B4-BE49-F238E27FC236}">
                <a16:creationId xmlns:a16="http://schemas.microsoft.com/office/drawing/2014/main" id="{A8532B2F-E41B-46BF-B6A4-7770BE8AF6B9}"/>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4471" t="61671" r="57784" b="13909"/>
          <a:stretch/>
        </p:blipFill>
        <p:spPr>
          <a:xfrm rot="5400000">
            <a:off x="10404377" y="3336003"/>
            <a:ext cx="1385757" cy="914802"/>
          </a:xfrm>
          <a:prstGeom prst="rect">
            <a:avLst/>
          </a:prstGeom>
        </p:spPr>
      </p:pic>
      <p:sp>
        <p:nvSpPr>
          <p:cNvPr id="85" name="Rectangle 84">
            <a:extLst>
              <a:ext uri="{FF2B5EF4-FFF2-40B4-BE49-F238E27FC236}">
                <a16:creationId xmlns:a16="http://schemas.microsoft.com/office/drawing/2014/main" id="{165083FB-C76B-4108-8380-47F0A377DA9D}"/>
              </a:ext>
            </a:extLst>
          </p:cNvPr>
          <p:cNvSpPr/>
          <p:nvPr/>
        </p:nvSpPr>
        <p:spPr>
          <a:xfrm>
            <a:off x="10673151" y="3113526"/>
            <a:ext cx="862168" cy="1338233"/>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7" name="Rectangle 96">
            <a:extLst>
              <a:ext uri="{FF2B5EF4-FFF2-40B4-BE49-F238E27FC236}">
                <a16:creationId xmlns:a16="http://schemas.microsoft.com/office/drawing/2014/main" id="{29EC08CA-D92F-4EFC-A6AB-8E91D7BFF74D}"/>
              </a:ext>
            </a:extLst>
          </p:cNvPr>
          <p:cNvSpPr/>
          <p:nvPr/>
        </p:nvSpPr>
        <p:spPr>
          <a:xfrm>
            <a:off x="10618014" y="5166987"/>
            <a:ext cx="1161712" cy="1280725"/>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9" name="TextBox 98">
            <a:extLst>
              <a:ext uri="{FF2B5EF4-FFF2-40B4-BE49-F238E27FC236}">
                <a16:creationId xmlns:a16="http://schemas.microsoft.com/office/drawing/2014/main" id="{81F98E07-3DF7-4C95-B885-65269E2238B1}"/>
              </a:ext>
            </a:extLst>
          </p:cNvPr>
          <p:cNvSpPr txBox="1"/>
          <p:nvPr/>
        </p:nvSpPr>
        <p:spPr>
          <a:xfrm>
            <a:off x="961639" y="161599"/>
            <a:ext cx="10509924" cy="830997"/>
          </a:xfrm>
          <a:prstGeom prst="rect">
            <a:avLst/>
          </a:prstGeom>
          <a:noFill/>
        </p:spPr>
        <p:txBody>
          <a:bodyPr wrap="square" rtlCol="0">
            <a:spAutoFit/>
          </a:bodyPr>
          <a:lstStyle/>
          <a:p>
            <a:r>
              <a:rPr lang="en-US" sz="2400" b="1" dirty="0"/>
              <a:t>Competition Benchmark</a:t>
            </a:r>
          </a:p>
          <a:p>
            <a:r>
              <a:rPr lang="en-US" sz="2400" b="1" dirty="0">
                <a:solidFill>
                  <a:srgbClr val="0000FF"/>
                </a:solidFill>
              </a:rPr>
              <a:t>TATA 2823 6X4 NRS Tipper</a:t>
            </a:r>
          </a:p>
        </p:txBody>
      </p:sp>
    </p:spTree>
    <p:extLst>
      <p:ext uri="{BB962C8B-B14F-4D97-AF65-F5344CB8AC3E}">
        <p14:creationId xmlns:p14="http://schemas.microsoft.com/office/powerpoint/2010/main" val="27299105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9112C7-EFF4-453F-A25A-FBBE29F44FD7}"/>
              </a:ext>
            </a:extLst>
          </p:cNvPr>
          <p:cNvSpPr txBox="1"/>
          <p:nvPr/>
        </p:nvSpPr>
        <p:spPr>
          <a:xfrm>
            <a:off x="961639" y="341714"/>
            <a:ext cx="10509924" cy="461665"/>
          </a:xfrm>
          <a:prstGeom prst="rect">
            <a:avLst/>
          </a:prstGeom>
          <a:noFill/>
        </p:spPr>
        <p:txBody>
          <a:bodyPr wrap="square" rtlCol="0">
            <a:spAutoFit/>
          </a:bodyPr>
          <a:lstStyle/>
          <a:p>
            <a:r>
              <a:rPr lang="en-US" sz="2400" b="1" dirty="0"/>
              <a:t>Camber measurement</a:t>
            </a:r>
            <a:endParaRPr lang="en-US" sz="2400" b="1" dirty="0">
              <a:solidFill>
                <a:srgbClr val="0000FF"/>
              </a:solidFill>
            </a:endParaRPr>
          </a:p>
        </p:txBody>
      </p:sp>
      <p:graphicFrame>
        <p:nvGraphicFramePr>
          <p:cNvPr id="2" name="Table 1">
            <a:extLst>
              <a:ext uri="{FF2B5EF4-FFF2-40B4-BE49-F238E27FC236}">
                <a16:creationId xmlns:a16="http://schemas.microsoft.com/office/drawing/2014/main" id="{E41D761F-1CCA-4D0C-8242-C8BBE3EDA095}"/>
              </a:ext>
            </a:extLst>
          </p:cNvPr>
          <p:cNvGraphicFramePr>
            <a:graphicFrameLocks noGrp="1"/>
          </p:cNvGraphicFramePr>
          <p:nvPr>
            <p:extLst>
              <p:ext uri="{D42A27DB-BD31-4B8C-83A1-F6EECF244321}">
                <p14:modId xmlns:p14="http://schemas.microsoft.com/office/powerpoint/2010/main" val="3253310432"/>
              </p:ext>
            </p:extLst>
          </p:nvPr>
        </p:nvGraphicFramePr>
        <p:xfrm>
          <a:off x="0" y="1243278"/>
          <a:ext cx="12192001" cy="4686100"/>
        </p:xfrm>
        <a:graphic>
          <a:graphicData uri="http://schemas.openxmlformats.org/drawingml/2006/table">
            <a:tbl>
              <a:tblPr/>
              <a:tblGrid>
                <a:gridCol w="1117600">
                  <a:extLst>
                    <a:ext uri="{9D8B030D-6E8A-4147-A177-3AD203B41FA5}">
                      <a16:colId xmlns:a16="http://schemas.microsoft.com/office/drawing/2014/main" val="4173764678"/>
                    </a:ext>
                  </a:extLst>
                </a:gridCol>
                <a:gridCol w="1422400">
                  <a:extLst>
                    <a:ext uri="{9D8B030D-6E8A-4147-A177-3AD203B41FA5}">
                      <a16:colId xmlns:a16="http://schemas.microsoft.com/office/drawing/2014/main" val="138184395"/>
                    </a:ext>
                  </a:extLst>
                </a:gridCol>
                <a:gridCol w="1384345">
                  <a:extLst>
                    <a:ext uri="{9D8B030D-6E8A-4147-A177-3AD203B41FA5}">
                      <a16:colId xmlns:a16="http://schemas.microsoft.com/office/drawing/2014/main" val="55310694"/>
                    </a:ext>
                  </a:extLst>
                </a:gridCol>
                <a:gridCol w="1083084">
                  <a:extLst>
                    <a:ext uri="{9D8B030D-6E8A-4147-A177-3AD203B41FA5}">
                      <a16:colId xmlns:a16="http://schemas.microsoft.com/office/drawing/2014/main" val="2019705193"/>
                    </a:ext>
                  </a:extLst>
                </a:gridCol>
                <a:gridCol w="1151417">
                  <a:extLst>
                    <a:ext uri="{9D8B030D-6E8A-4147-A177-3AD203B41FA5}">
                      <a16:colId xmlns:a16="http://schemas.microsoft.com/office/drawing/2014/main" val="1174179737"/>
                    </a:ext>
                  </a:extLst>
                </a:gridCol>
                <a:gridCol w="924125">
                  <a:extLst>
                    <a:ext uri="{9D8B030D-6E8A-4147-A177-3AD203B41FA5}">
                      <a16:colId xmlns:a16="http://schemas.microsoft.com/office/drawing/2014/main" val="3047824827"/>
                    </a:ext>
                  </a:extLst>
                </a:gridCol>
                <a:gridCol w="1045029">
                  <a:extLst>
                    <a:ext uri="{9D8B030D-6E8A-4147-A177-3AD203B41FA5}">
                      <a16:colId xmlns:a16="http://schemas.microsoft.com/office/drawing/2014/main" val="3107527699"/>
                    </a:ext>
                  </a:extLst>
                </a:gridCol>
                <a:gridCol w="1059544">
                  <a:extLst>
                    <a:ext uri="{9D8B030D-6E8A-4147-A177-3AD203B41FA5}">
                      <a16:colId xmlns:a16="http://schemas.microsoft.com/office/drawing/2014/main" val="2908165928"/>
                    </a:ext>
                  </a:extLst>
                </a:gridCol>
                <a:gridCol w="1117600">
                  <a:extLst>
                    <a:ext uri="{9D8B030D-6E8A-4147-A177-3AD203B41FA5}">
                      <a16:colId xmlns:a16="http://schemas.microsoft.com/office/drawing/2014/main" val="1603296282"/>
                    </a:ext>
                  </a:extLst>
                </a:gridCol>
                <a:gridCol w="1886857">
                  <a:extLst>
                    <a:ext uri="{9D8B030D-6E8A-4147-A177-3AD203B41FA5}">
                      <a16:colId xmlns:a16="http://schemas.microsoft.com/office/drawing/2014/main" val="1656382682"/>
                    </a:ext>
                  </a:extLst>
                </a:gridCol>
              </a:tblGrid>
              <a:tr h="288278">
                <a:tc rowSpan="2">
                  <a:txBody>
                    <a:bodyPr/>
                    <a:lstStyle/>
                    <a:p>
                      <a:pPr algn="ctr" fontAlgn="ctr"/>
                      <a:r>
                        <a:rPr lang="en-IN" sz="1400" b="1" i="0" u="none" strike="noStrike">
                          <a:solidFill>
                            <a:srgbClr val="000000"/>
                          </a:solidFill>
                          <a:effectLst/>
                          <a:latin typeface="Calibri" panose="020F0502020204030204" pitchFamily="34" charset="0"/>
                        </a:rPr>
                        <a:t>Veh Reg number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rowSpan="2">
                  <a:txBody>
                    <a:bodyPr/>
                    <a:lstStyle/>
                    <a:p>
                      <a:pPr algn="ctr" fontAlgn="ctr"/>
                      <a:r>
                        <a:rPr lang="en-IN" sz="1400" b="1" i="0" u="none" strike="noStrike">
                          <a:solidFill>
                            <a:srgbClr val="000000"/>
                          </a:solidFill>
                          <a:effectLst/>
                          <a:latin typeface="Calibri" panose="020F0502020204030204" pitchFamily="34" charset="0"/>
                        </a:rPr>
                        <a:t>Load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rowSpan="2">
                  <a:txBody>
                    <a:bodyPr/>
                    <a:lstStyle/>
                    <a:p>
                      <a:pPr algn="ctr" fontAlgn="ctr"/>
                      <a:r>
                        <a:rPr lang="en-IN" sz="1400" b="1"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gridSpan="2">
                  <a:txBody>
                    <a:bodyPr/>
                    <a:lstStyle/>
                    <a:p>
                      <a:pPr algn="ctr" fontAlgn="ctr"/>
                      <a:r>
                        <a:rPr lang="en-IN" sz="1400" b="1" i="0" u="none" strike="noStrike">
                          <a:solidFill>
                            <a:srgbClr val="000000"/>
                          </a:solidFill>
                          <a:effectLst/>
                          <a:latin typeface="Calibri" panose="020F0502020204030204" pitchFamily="34" charset="0"/>
                        </a:rPr>
                        <a:t>FA1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endParaRPr lang="en-IN"/>
                    </a:p>
                  </a:txBody>
                  <a:tcPr/>
                </a:tc>
                <a:tc gridSpan="2">
                  <a:txBody>
                    <a:bodyPr/>
                    <a:lstStyle/>
                    <a:p>
                      <a:pPr algn="ctr" fontAlgn="ctr"/>
                      <a:r>
                        <a:rPr lang="en-IN" sz="1400" b="1" i="0" u="none" strike="noStrike">
                          <a:solidFill>
                            <a:srgbClr val="000000"/>
                          </a:solidFill>
                          <a:effectLst/>
                          <a:latin typeface="Calibri" panose="020F0502020204030204" pitchFamily="34" charset="0"/>
                        </a:rPr>
                        <a:t>RA1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ctr"/>
                      <a:endParaRPr lang="en-IN" sz="1400" b="1"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
                  <a:txBody>
                    <a:bodyPr/>
                    <a:lstStyle/>
                    <a:p>
                      <a:pPr algn="ctr"/>
                      <a:r>
                        <a:rPr lang="en-IN" sz="1400" b="1" i="0" u="none" strike="noStrike" dirty="0">
                          <a:solidFill>
                            <a:srgbClr val="000000"/>
                          </a:solidFill>
                          <a:effectLst/>
                          <a:latin typeface="Calibri" panose="020F0502020204030204" pitchFamily="34" charset="0"/>
                        </a:rPr>
                        <a:t>RA2</a:t>
                      </a:r>
                      <a:endParaRPr lang="en-IN" dirty="0"/>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ctr"/>
                      <a:endParaRPr lang="en-IN" sz="1400" b="1"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rowSpan="2">
                  <a:txBody>
                    <a:bodyPr/>
                    <a:lstStyle/>
                    <a:p>
                      <a:pPr algn="ctr" fontAlgn="ctr"/>
                      <a:r>
                        <a:rPr lang="en-IN" sz="1400" b="1" i="0" u="none" strike="noStrike">
                          <a:solidFill>
                            <a:srgbClr val="000000"/>
                          </a:solidFill>
                          <a:effectLst/>
                          <a:latin typeface="Calibri" panose="020F0502020204030204" pitchFamily="34" charset="0"/>
                        </a:rPr>
                        <a:t>Remarks</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86212491"/>
                  </a:ext>
                </a:extLst>
              </a:tr>
              <a:tr h="288278">
                <a:tc vMerge="1">
                  <a:txBody>
                    <a:bodyPr/>
                    <a:lstStyle/>
                    <a:p>
                      <a:endParaRPr lang="en-IN"/>
                    </a:p>
                  </a:txBody>
                  <a:tcPr/>
                </a:tc>
                <a:tc vMerge="1">
                  <a:txBody>
                    <a:bodyPr/>
                    <a:lstStyle/>
                    <a:p>
                      <a:endParaRPr lang="en-IN"/>
                    </a:p>
                  </a:txBody>
                  <a:tcPr/>
                </a:tc>
                <a:tc vMerge="1">
                  <a:txBody>
                    <a:bodyPr/>
                    <a:lstStyle/>
                    <a:p>
                      <a:endParaRPr lang="en-IN"/>
                    </a:p>
                  </a:txBody>
                  <a:tcPr/>
                </a:tc>
                <a:tc>
                  <a:txBody>
                    <a:bodyPr/>
                    <a:lstStyle/>
                    <a:p>
                      <a:pPr algn="ctr" fontAlgn="ctr"/>
                      <a:r>
                        <a:rPr lang="en-IN" sz="1400" b="1" i="0" u="none" strike="noStrike">
                          <a:solidFill>
                            <a:srgbClr val="000000"/>
                          </a:solidFill>
                          <a:effectLst/>
                          <a:latin typeface="Calibri" panose="020F0502020204030204" pitchFamily="34" charset="0"/>
                        </a:rPr>
                        <a:t>LH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400" b="1" i="0" u="none" strike="noStrike">
                          <a:solidFill>
                            <a:srgbClr val="000000"/>
                          </a:solidFill>
                          <a:effectLst/>
                          <a:latin typeface="Calibri" panose="020F0502020204030204" pitchFamily="34" charset="0"/>
                        </a:rPr>
                        <a:t>RH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400" b="1" i="0" u="none" strike="noStrike">
                          <a:solidFill>
                            <a:srgbClr val="000000"/>
                          </a:solidFill>
                          <a:effectLst/>
                          <a:latin typeface="Calibri" panose="020F0502020204030204" pitchFamily="34" charset="0"/>
                        </a:rPr>
                        <a:t>LH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400" b="1" i="0" u="none" strike="noStrike">
                          <a:solidFill>
                            <a:srgbClr val="000000"/>
                          </a:solidFill>
                          <a:effectLst/>
                          <a:latin typeface="Calibri" panose="020F0502020204030204" pitchFamily="34" charset="0"/>
                        </a:rPr>
                        <a:t>RH</a:t>
                      </a:r>
                      <a:endParaRPr lang="en-IN" sz="1400" b="1"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400" b="1" i="0" u="none" strike="noStrike">
                          <a:solidFill>
                            <a:srgbClr val="000000"/>
                          </a:solidFill>
                          <a:effectLst/>
                          <a:latin typeface="Calibri" panose="020F0502020204030204" pitchFamily="34" charset="0"/>
                        </a:rPr>
                        <a:t>LH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400" b="1" i="0" u="none" strike="noStrike">
                          <a:solidFill>
                            <a:srgbClr val="000000"/>
                          </a:solidFill>
                          <a:effectLst/>
                          <a:latin typeface="Calibri" panose="020F0502020204030204" pitchFamily="34" charset="0"/>
                        </a:rPr>
                        <a:t>RH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vMerge="1">
                  <a:txBody>
                    <a:bodyPr/>
                    <a:lstStyle/>
                    <a:p>
                      <a:endParaRPr lang="en-IN"/>
                    </a:p>
                  </a:txBody>
                  <a:tcPr/>
                </a:tc>
                <a:extLst>
                  <a:ext uri="{0D108BD9-81ED-4DB2-BD59-A6C34878D82A}">
                    <a16:rowId xmlns:a16="http://schemas.microsoft.com/office/drawing/2014/main" val="2155038338"/>
                  </a:ext>
                </a:extLst>
              </a:tr>
              <a:tr h="371823">
                <a:tc rowSpan="6">
                  <a:txBody>
                    <a:bodyPr/>
                    <a:lstStyle/>
                    <a:p>
                      <a:pPr algn="ctr" fontAlgn="ctr"/>
                      <a:r>
                        <a:rPr lang="en-IN" sz="1400" b="0" i="0" u="none" strike="noStrike">
                          <a:solidFill>
                            <a:srgbClr val="000000"/>
                          </a:solidFill>
                          <a:effectLst/>
                          <a:latin typeface="Calibri" panose="020F0502020204030204" pitchFamily="34" charset="0"/>
                        </a:rPr>
                        <a:t>MH31FC5310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400" b="0" i="0" u="none" strike="noStrike">
                          <a:solidFill>
                            <a:srgbClr val="000000"/>
                          </a:solidFill>
                          <a:effectLst/>
                          <a:latin typeface="Calibri" panose="020F0502020204030204" pitchFamily="34" charset="0"/>
                        </a:rPr>
                        <a:t> </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No. of leafs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dirty="0">
                          <a:solidFill>
                            <a:srgbClr val="000000"/>
                          </a:solidFill>
                          <a:effectLst/>
                          <a:latin typeface="Calibri" panose="020F0502020204030204" pitchFamily="34" charset="0"/>
                        </a:rPr>
                        <a:t>14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dirty="0">
                          <a:solidFill>
                            <a:srgbClr val="000000"/>
                          </a:solidFill>
                          <a:effectLst/>
                          <a:latin typeface="Calibri" panose="020F0502020204030204" pitchFamily="34" charset="0"/>
                        </a:rPr>
                        <a:t>15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15</a:t>
                      </a:r>
                      <a:endParaRPr lang="en-IN" sz="1400" b="0"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15</a:t>
                      </a:r>
                      <a:endParaRPr lang="en-IN" sz="1400" b="0"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endParaRPr lang="en-IN" sz="1400" b="0"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08681722"/>
                  </a:ext>
                </a:extLst>
              </a:tr>
              <a:tr h="288278">
                <a:tc vMerge="1">
                  <a:txBody>
                    <a:bodyPr/>
                    <a:lstStyle/>
                    <a:p>
                      <a:endParaRPr lang="en-IN"/>
                    </a:p>
                  </a:txBody>
                  <a:tcPr/>
                </a:tc>
                <a:tc>
                  <a:txBody>
                    <a:bodyPr/>
                    <a:lstStyle/>
                    <a:p>
                      <a:pPr algn="l" fontAlgn="ctr"/>
                      <a:r>
                        <a:rPr lang="en-IN" sz="1400" b="0" i="0" u="none" strike="noStrike">
                          <a:solidFill>
                            <a:srgbClr val="000000"/>
                          </a:solidFill>
                          <a:effectLst/>
                          <a:latin typeface="Calibri" panose="020F0502020204030204" pitchFamily="34" charset="0"/>
                        </a:rPr>
                        <a:t>Unladen</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Camber (mm)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125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105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75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75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75/80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75/80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marL="0" marR="0" lvl="0" indent="0" algn="l" defTabSz="914378" rtl="0" eaLnBrk="1" fontAlgn="ctr" latinLnBrk="0" hangingPunct="1">
                        <a:lnSpc>
                          <a:spcPct val="100000"/>
                        </a:lnSpc>
                        <a:spcBef>
                          <a:spcPts val="0"/>
                        </a:spcBef>
                        <a:spcAft>
                          <a:spcPts val="0"/>
                        </a:spcAft>
                        <a:buClrTx/>
                        <a:buSzTx/>
                        <a:buFontTx/>
                        <a:buNone/>
                        <a:tabLst/>
                        <a:defRPr/>
                      </a:pPr>
                      <a:r>
                        <a:rPr lang="en-IN" sz="1400" b="0" i="0" u="none" strike="noStrike" dirty="0">
                          <a:solidFill>
                            <a:srgbClr val="000000"/>
                          </a:solidFill>
                          <a:effectLst/>
                          <a:latin typeface="Calibri" panose="020F0502020204030204" pitchFamily="34" charset="0"/>
                        </a:rPr>
                        <a:t>Unladen </a:t>
                      </a:r>
                      <a:r>
                        <a:rPr lang="en-IN" sz="1400" b="0" i="0" u="none" strike="noStrike" dirty="0" err="1">
                          <a:solidFill>
                            <a:srgbClr val="000000"/>
                          </a:solidFill>
                          <a:effectLst/>
                          <a:latin typeface="Calibri" panose="020F0502020204030204" pitchFamily="34" charset="0"/>
                        </a:rPr>
                        <a:t>wt</a:t>
                      </a:r>
                      <a:r>
                        <a:rPr lang="en-IN" sz="1400" b="0" i="0" u="none" strike="noStrike" dirty="0">
                          <a:solidFill>
                            <a:srgbClr val="000000"/>
                          </a:solidFill>
                          <a:effectLst/>
                          <a:latin typeface="Calibri" panose="020F0502020204030204" pitchFamily="34" charset="0"/>
                        </a:rPr>
                        <a:t> 11680 Kgs.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56128083"/>
                  </a:ext>
                </a:extLst>
              </a:tr>
              <a:tr h="409124">
                <a:tc vMerge="1">
                  <a:txBody>
                    <a:bodyPr/>
                    <a:lstStyle/>
                    <a:p>
                      <a:endParaRPr lang="en-IN"/>
                    </a:p>
                  </a:txBody>
                  <a:tcPr/>
                </a:tc>
                <a:tc rowSpan="2">
                  <a:txBody>
                    <a:bodyPr/>
                    <a:lstStyle/>
                    <a:p>
                      <a:pPr algn="l" fontAlgn="ctr"/>
                      <a:r>
                        <a:rPr lang="en-IN" sz="1400" b="0" i="0" u="none" strike="noStrike">
                          <a:solidFill>
                            <a:srgbClr val="000000"/>
                          </a:solidFill>
                          <a:effectLst/>
                          <a:latin typeface="Calibri" panose="020F0502020204030204" pitchFamily="34" charset="0"/>
                        </a:rPr>
                        <a:t>Laden - M sand</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Load distribution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6">
                  <a:txBody>
                    <a:bodyPr/>
                    <a:lstStyle/>
                    <a:p>
                      <a:pPr algn="ctr" fontAlgn="ctr"/>
                      <a:r>
                        <a:rPr lang="en-IN" sz="1400" b="0" i="0" u="none" strike="noStrike">
                          <a:solidFill>
                            <a:srgbClr val="000000"/>
                          </a:solidFill>
                          <a:effectLst/>
                          <a:latin typeface="Calibri" panose="020F0502020204030204" pitchFamily="34" charset="0"/>
                        </a:rPr>
                        <a:t>Not checked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IN"/>
                    </a:p>
                  </a:txBody>
                  <a:tcPr/>
                </a:tc>
                <a:tc hMerge="1">
                  <a:txBody>
                    <a:bodyPr/>
                    <a:lstStyle/>
                    <a:p>
                      <a:endParaRPr lang="en-IN"/>
                    </a:p>
                  </a:txBody>
                  <a:tcPr>
                    <a:lnL w="6350" cap="flat" cmpd="sng" algn="ctr">
                      <a:solidFill>
                        <a:srgbClr val="000000"/>
                      </a:solidFill>
                      <a:prstDash val="solid"/>
                      <a:round/>
                      <a:headEnd type="none" w="med" len="med"/>
                      <a:tailEnd type="none" w="med" len="med"/>
                    </a:lnL>
                    <a:lnT w="12700" cap="flat" cmpd="sng" algn="ctr">
                      <a:solidFill>
                        <a:srgbClr val="000000"/>
                      </a:solidFill>
                      <a:prstDash val="solid"/>
                      <a:round/>
                      <a:headEnd type="none" w="med" len="med"/>
                      <a:tailEnd type="none" w="med" len="med"/>
                    </a:lnT>
                  </a:tcPr>
                </a:tc>
                <a:tc hMerge="1">
                  <a:txBody>
                    <a:bodyPr/>
                    <a:lstStyle/>
                    <a:p>
                      <a:endParaRPr lang="en-IN"/>
                    </a:p>
                  </a:txBody>
                  <a:tcPr>
                    <a:lnL w="6350" cap="flat" cmpd="sng" algn="ctr">
                      <a:solidFill>
                        <a:srgbClr val="000000"/>
                      </a:solidFill>
                      <a:prstDash val="solid"/>
                      <a:round/>
                      <a:headEnd type="none" w="med" len="med"/>
                      <a:tailEnd type="none" w="med" len="med"/>
                    </a:lnL>
                    <a:lnT w="12700" cap="flat" cmpd="sng" algn="ctr">
                      <a:solidFill>
                        <a:srgbClr val="000000"/>
                      </a:solidFill>
                      <a:prstDash val="solid"/>
                      <a:round/>
                      <a:headEnd type="none" w="med" len="med"/>
                      <a:tailEnd type="none" w="med" len="med"/>
                    </a:lnT>
                  </a:tcPr>
                </a:tc>
                <a:tc hMerge="1">
                  <a:txBody>
                    <a:bodyPr/>
                    <a:lstStyle/>
                    <a:p>
                      <a:endParaRPr lang="en-IN"/>
                    </a:p>
                  </a:txBody>
                  <a:tcPr>
                    <a:lnL w="6350" cap="flat" cmpd="sng" algn="ctr">
                      <a:solidFill>
                        <a:srgbClr val="000000"/>
                      </a:solidFill>
                      <a:prstDash val="solid"/>
                      <a:round/>
                      <a:headEnd type="none" w="med" len="med"/>
                      <a:tailEnd type="none" w="med" len="med"/>
                    </a:lnL>
                    <a:lnT w="12700" cap="flat" cmpd="sng" algn="ctr">
                      <a:solidFill>
                        <a:srgbClr val="000000"/>
                      </a:solidFill>
                      <a:prstDash val="solid"/>
                      <a:round/>
                      <a:headEnd type="none" w="med" len="med"/>
                      <a:tailEnd type="none" w="med" len="med"/>
                    </a:lnT>
                  </a:tcPr>
                </a:tc>
                <a:tc hMerge="1">
                  <a:txBody>
                    <a:bodyPr/>
                    <a:lstStyle/>
                    <a:p>
                      <a:pPr algn="ctr" fontAlgn="ctr"/>
                      <a:endParaRPr lang="en-IN" sz="14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400" b="0" i="0" u="none" strike="noStrike">
                          <a:solidFill>
                            <a:srgbClr val="000000"/>
                          </a:solidFill>
                          <a:effectLst/>
                          <a:latin typeface="Calibri" panose="020F0502020204030204" pitchFamily="34" charset="0"/>
                        </a:rPr>
                        <a:t>GVW 47210</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29367700"/>
                  </a:ext>
                </a:extLst>
              </a:tr>
              <a:tr h="288278">
                <a:tc vMerge="1">
                  <a:txBody>
                    <a:bodyPr/>
                    <a:lstStyle/>
                    <a:p>
                      <a:endParaRPr lang="en-IN"/>
                    </a:p>
                  </a:txBody>
                  <a:tcPr/>
                </a:tc>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Camber (mm)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55/60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90/95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38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60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35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60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l" fontAlgn="ctr"/>
                      <a:r>
                        <a:rPr lang="en-IN" sz="1400" b="0"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85931552"/>
                  </a:ext>
                </a:extLst>
              </a:tr>
              <a:tr h="403755">
                <a:tc vMerge="1">
                  <a:txBody>
                    <a:bodyPr/>
                    <a:lstStyle/>
                    <a:p>
                      <a:endParaRPr lang="en-IN"/>
                    </a:p>
                  </a:txBody>
                  <a:tcPr/>
                </a:tc>
                <a:tc rowSpan="2">
                  <a:txBody>
                    <a:bodyPr/>
                    <a:lstStyle/>
                    <a:p>
                      <a:pPr algn="l" fontAlgn="ctr"/>
                      <a:r>
                        <a:rPr lang="en-IN" sz="1400" b="0" i="0" u="none" strike="noStrike">
                          <a:solidFill>
                            <a:srgbClr val="000000"/>
                          </a:solidFill>
                          <a:effectLst/>
                          <a:latin typeface="Calibri" panose="020F0502020204030204" pitchFamily="34" charset="0"/>
                        </a:rPr>
                        <a:t>Laden - Blue metal</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Load distribution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400" b="0" i="0" u="none" strike="noStrike">
                          <a:solidFill>
                            <a:srgbClr val="000000"/>
                          </a:solidFill>
                          <a:effectLst/>
                          <a:latin typeface="Calibri" panose="020F0502020204030204" pitchFamily="34" charset="0"/>
                        </a:rPr>
                        <a:t>8400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IN"/>
                    </a:p>
                  </a:txBody>
                  <a:tcPr/>
                </a:tc>
                <a:tc gridSpan="2">
                  <a:txBody>
                    <a:bodyPr/>
                    <a:lstStyle/>
                    <a:p>
                      <a:pPr algn="ctr" fontAlgn="ctr"/>
                      <a:r>
                        <a:rPr lang="en-IN" sz="1400" b="0" i="0" u="none" strike="noStrike" dirty="0">
                          <a:solidFill>
                            <a:srgbClr val="000000"/>
                          </a:solidFill>
                          <a:effectLst/>
                          <a:latin typeface="Calibri" panose="020F0502020204030204" pitchFamily="34" charset="0"/>
                        </a:rPr>
                        <a:t>16140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4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a:r>
                        <a:rPr lang="en-IN" sz="1400" b="0" i="0" u="none" strike="noStrike" dirty="0">
                          <a:solidFill>
                            <a:srgbClr val="000000"/>
                          </a:solidFill>
                          <a:effectLst/>
                          <a:latin typeface="Calibri" panose="020F0502020204030204" pitchFamily="34" charset="0"/>
                        </a:rPr>
                        <a:t>16900</a:t>
                      </a:r>
                      <a:endParaRPr lang="en-IN" dirty="0"/>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4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400" b="0" i="0" u="none" strike="noStrike">
                          <a:solidFill>
                            <a:srgbClr val="000000"/>
                          </a:solidFill>
                          <a:effectLst/>
                          <a:latin typeface="Calibri" panose="020F0502020204030204" pitchFamily="34" charset="0"/>
                        </a:rPr>
                        <a:t>GVW 41440</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08682038"/>
                  </a:ext>
                </a:extLst>
              </a:tr>
              <a:tr h="288278">
                <a:tc vMerge="1">
                  <a:txBody>
                    <a:bodyPr/>
                    <a:lstStyle/>
                    <a:p>
                      <a:endParaRPr lang="en-IN"/>
                    </a:p>
                  </a:txBody>
                  <a:tcPr/>
                </a:tc>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Camber (mm)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100/105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95/100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50/55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55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50/55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63/65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l" fontAlgn="ctr"/>
                      <a:r>
                        <a:rPr lang="en-IN" sz="1400" b="0"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7983715"/>
                  </a:ext>
                </a:extLst>
              </a:tr>
              <a:tr h="288278">
                <a:tc rowSpan="2">
                  <a:txBody>
                    <a:bodyPr/>
                    <a:lstStyle/>
                    <a:p>
                      <a:pPr algn="ctr" fontAlgn="ctr"/>
                      <a:r>
                        <a:rPr lang="en-IN" sz="1400" b="0" i="0" u="none" strike="noStrike">
                          <a:solidFill>
                            <a:srgbClr val="000000"/>
                          </a:solidFill>
                          <a:effectLst/>
                          <a:latin typeface="Calibri" panose="020F0502020204030204" pitchFamily="34" charset="0"/>
                        </a:rPr>
                        <a:t>MH40CD0783</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l" fontAlgn="ctr"/>
                      <a:r>
                        <a:rPr lang="en-IN" sz="1400" b="0" i="0" u="none" strike="noStrike">
                          <a:solidFill>
                            <a:srgbClr val="000000"/>
                          </a:solidFill>
                          <a:effectLst/>
                          <a:latin typeface="Calibri" panose="020F0502020204030204" pitchFamily="34" charset="0"/>
                        </a:rPr>
                        <a:t>Laden - Blue metal</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IN" sz="1400" b="0" i="0" u="none" strike="noStrike" dirty="0">
                          <a:solidFill>
                            <a:srgbClr val="000000"/>
                          </a:solidFill>
                          <a:effectLst/>
                          <a:latin typeface="Calibri" panose="020F0502020204030204" pitchFamily="34" charset="0"/>
                        </a:rPr>
                        <a:t>No. of </a:t>
                      </a:r>
                      <a:r>
                        <a:rPr lang="en-IN" sz="1400" b="0" i="0" u="none" strike="noStrike" dirty="0" err="1">
                          <a:solidFill>
                            <a:srgbClr val="000000"/>
                          </a:solidFill>
                          <a:effectLst/>
                          <a:latin typeface="Calibri" panose="020F0502020204030204" pitchFamily="34" charset="0"/>
                        </a:rPr>
                        <a:t>leafs</a:t>
                      </a:r>
                      <a:endParaRPr lang="en-IN" sz="1400" b="0"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No info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No info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400" b="0" i="0" u="none" strike="noStrike" dirty="0">
                          <a:solidFill>
                            <a:srgbClr val="000000"/>
                          </a:solidFill>
                          <a:effectLst/>
                          <a:latin typeface="Calibri" panose="020F0502020204030204" pitchFamily="34" charset="0"/>
                        </a:rPr>
                        <a:t>GVW 37300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24511040"/>
                  </a:ext>
                </a:extLst>
              </a:tr>
              <a:tr h="288278">
                <a:tc vMerge="1">
                  <a:txBody>
                    <a:bodyPr/>
                    <a:lstStyle/>
                    <a:p>
                      <a:endParaRPr lang="en-IN"/>
                    </a:p>
                  </a:txBody>
                  <a:tcPr/>
                </a:tc>
                <a:tc vMerge="1">
                  <a:txBody>
                    <a:bodyPr/>
                    <a:lstStyle/>
                    <a:p>
                      <a:endParaRPr lang="en-IN"/>
                    </a:p>
                  </a:txBody>
                  <a:tcPr/>
                </a:tc>
                <a:tc>
                  <a:txBody>
                    <a:bodyPr/>
                    <a:lstStyle/>
                    <a:p>
                      <a:pPr algn="ctr" fontAlgn="ctr"/>
                      <a:r>
                        <a:rPr lang="en-IN" sz="1400" b="0" i="0" u="none" strike="noStrike" dirty="0">
                          <a:solidFill>
                            <a:srgbClr val="000000"/>
                          </a:solidFill>
                          <a:effectLst/>
                          <a:latin typeface="Calibri" panose="020F0502020204030204" pitchFamily="34" charset="0"/>
                        </a:rPr>
                        <a:t>Camber (mm)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110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120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80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80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a:solidFill>
                            <a:srgbClr val="000000"/>
                          </a:solidFill>
                          <a:effectLst/>
                          <a:latin typeface="Calibri" panose="020F0502020204030204" pitchFamily="34" charset="0"/>
                        </a:rPr>
                        <a:t>100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80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l" fontAlgn="ctr"/>
                      <a:r>
                        <a:rPr lang="en-IN" sz="1400" b="0"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46547938"/>
                  </a:ext>
                </a:extLst>
              </a:tr>
              <a:tr h="288278">
                <a:tc rowSpan="2">
                  <a:txBody>
                    <a:bodyPr/>
                    <a:lstStyle/>
                    <a:p>
                      <a:pPr algn="ctr" fontAlgn="ctr"/>
                      <a:r>
                        <a:rPr lang="en-IN" sz="1400" b="0" i="0" u="none" strike="noStrike" dirty="0">
                          <a:solidFill>
                            <a:srgbClr val="000000"/>
                          </a:solidFill>
                          <a:effectLst/>
                          <a:latin typeface="Calibri" panose="020F0502020204030204" pitchFamily="34" charset="0"/>
                        </a:rPr>
                        <a:t>MH40CD1287</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l" fontAlgn="ctr"/>
                      <a:r>
                        <a:rPr lang="en-IN" sz="1400" b="0" i="0" u="none" strike="noStrike" dirty="0">
                          <a:solidFill>
                            <a:srgbClr val="000000"/>
                          </a:solidFill>
                          <a:effectLst/>
                          <a:latin typeface="Calibri" panose="020F0502020204030204" pitchFamily="34" charset="0"/>
                        </a:rPr>
                        <a:t>Unladen</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IN" sz="1400" b="0" i="0" u="none" strike="noStrike" dirty="0">
                          <a:solidFill>
                            <a:srgbClr val="000000"/>
                          </a:solidFill>
                          <a:effectLst/>
                          <a:latin typeface="Calibri" panose="020F0502020204030204" pitchFamily="34" charset="0"/>
                        </a:rPr>
                        <a:t>No. of </a:t>
                      </a:r>
                      <a:r>
                        <a:rPr lang="en-IN" sz="1400" b="0" i="0" u="none" strike="noStrike" dirty="0" err="1">
                          <a:solidFill>
                            <a:srgbClr val="000000"/>
                          </a:solidFill>
                          <a:effectLst/>
                          <a:latin typeface="Calibri" panose="020F0502020204030204" pitchFamily="34" charset="0"/>
                        </a:rPr>
                        <a:t>leafs</a:t>
                      </a:r>
                      <a:endParaRPr lang="en-IN" sz="1400" b="0"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IN" sz="1400" b="0" i="0" u="none" strike="noStrike" dirty="0">
                          <a:solidFill>
                            <a:srgbClr val="000000"/>
                          </a:solidFill>
                          <a:effectLst/>
                          <a:latin typeface="Calibri" panose="020F0502020204030204" pitchFamily="34" charset="0"/>
                        </a:rPr>
                        <a:t>12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IN" sz="1400" b="0" i="0" u="none" strike="noStrike" dirty="0">
                          <a:solidFill>
                            <a:srgbClr val="000000"/>
                          </a:solidFill>
                          <a:effectLst/>
                          <a:latin typeface="Calibri" panose="020F0502020204030204" pitchFamily="34" charset="0"/>
                        </a:rPr>
                        <a:t>12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IN" sz="1400" b="0" i="0" u="none" strike="noStrike" dirty="0">
                          <a:solidFill>
                            <a:srgbClr val="000000"/>
                          </a:solidFill>
                          <a:effectLst/>
                          <a:latin typeface="Calibri" panose="020F0502020204030204" pitchFamily="34" charset="0"/>
                        </a:rPr>
                        <a:t>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IN" sz="1400" b="0" i="0" u="none" strike="noStrike" dirty="0">
                          <a:solidFill>
                            <a:srgbClr val="000000"/>
                          </a:solidFill>
                          <a:effectLst/>
                          <a:latin typeface="Calibri" panose="020F0502020204030204" pitchFamily="34" charset="0"/>
                        </a:rPr>
                        <a:t>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IN" sz="1400" b="0" i="0" u="none" strike="noStrike" dirty="0">
                          <a:solidFill>
                            <a:srgbClr val="000000"/>
                          </a:solidFill>
                          <a:effectLst/>
                          <a:latin typeface="Calibri" panose="020F0502020204030204" pitchFamily="34" charset="0"/>
                        </a:rPr>
                        <a:t>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IN" sz="1400" b="0" i="0" u="none" strike="noStrike" dirty="0">
                          <a:solidFill>
                            <a:srgbClr val="000000"/>
                          </a:solidFill>
                          <a:effectLst/>
                          <a:latin typeface="Calibri" panose="020F0502020204030204" pitchFamily="34" charset="0"/>
                        </a:rPr>
                        <a:t>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ctr"/>
                      <a:r>
                        <a:rPr lang="en-IN" sz="1400" b="0"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13948384"/>
                  </a:ext>
                </a:extLst>
              </a:tr>
              <a:tr h="288278">
                <a:tc vMerge="1">
                  <a:txBody>
                    <a:bodyPr/>
                    <a:lstStyle/>
                    <a:p>
                      <a:endParaRPr lang="en-IN"/>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IN"/>
                    </a:p>
                  </a:txBody>
                  <a:tcP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IN" sz="1400" b="0" i="0" u="none" strike="noStrike" dirty="0">
                          <a:solidFill>
                            <a:srgbClr val="000000"/>
                          </a:solidFill>
                          <a:effectLst/>
                          <a:latin typeface="Calibri" panose="020F0502020204030204" pitchFamily="34" charset="0"/>
                        </a:rPr>
                        <a:t>Camber (mm)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135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140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115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125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125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120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l" fontAlgn="ctr"/>
                      <a:r>
                        <a:rPr lang="en-IN" sz="1400" b="0" i="0" u="none" strike="noStrike" dirty="0">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7009019"/>
                  </a:ext>
                </a:extLst>
              </a:tr>
              <a:tr h="288278">
                <a:tc rowSpan="3">
                  <a:txBody>
                    <a:bodyPr/>
                    <a:lstStyle/>
                    <a:p>
                      <a:pPr algn="ctr" fontAlgn="ctr"/>
                      <a:r>
                        <a:rPr lang="en-IN" sz="1400" b="0" i="0" u="none" strike="noStrike">
                          <a:solidFill>
                            <a:srgbClr val="000000"/>
                          </a:solidFill>
                          <a:effectLst/>
                          <a:latin typeface="Calibri" panose="020F0502020204030204" pitchFamily="34" charset="0"/>
                        </a:rPr>
                        <a:t>MH49AT7372 (TATA)</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ctr" fontAlgn="ctr"/>
                      <a:r>
                        <a:rPr lang="en-IN" sz="1400" b="0" i="0" u="none" strike="noStrike">
                          <a:solidFill>
                            <a:srgbClr val="000000"/>
                          </a:solidFill>
                          <a:effectLst/>
                          <a:latin typeface="Calibri" panose="020F0502020204030204" pitchFamily="34" charset="0"/>
                        </a:rPr>
                        <a:t>Laden - Blue metal</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No. of leafs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No info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dirty="0">
                          <a:solidFill>
                            <a:srgbClr val="000000"/>
                          </a:solidFill>
                          <a:effectLst/>
                          <a:latin typeface="Calibri" panose="020F0502020204030204" pitchFamily="34" charset="0"/>
                        </a:rPr>
                        <a:t>No info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dirty="0">
                          <a:solidFill>
                            <a:srgbClr val="000000"/>
                          </a:solidFill>
                          <a:effectLst/>
                          <a:latin typeface="Calibri" panose="020F0502020204030204" pitchFamily="34" charset="0"/>
                        </a:rPr>
                        <a:t>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dirty="0">
                          <a:solidFill>
                            <a:srgbClr val="000000"/>
                          </a:solidFill>
                          <a:effectLst/>
                          <a:latin typeface="Calibri" panose="020F0502020204030204" pitchFamily="34" charset="0"/>
                        </a:rPr>
                        <a:t>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400" b="0" i="0" u="none" strike="noStrike" dirty="0">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39742081"/>
                  </a:ext>
                </a:extLst>
              </a:tr>
              <a:tr h="330340">
                <a:tc vMerge="1">
                  <a:txBody>
                    <a:bodyPr/>
                    <a:lstStyle/>
                    <a:p>
                      <a:endParaRPr lang="en-IN"/>
                    </a:p>
                  </a:txBody>
                  <a:tcPr/>
                </a:tc>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Load distribution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400" b="0" i="0" u="none" strike="noStrike" dirty="0">
                          <a:solidFill>
                            <a:srgbClr val="000000"/>
                          </a:solidFill>
                          <a:effectLst/>
                          <a:latin typeface="Calibri" panose="020F0502020204030204" pitchFamily="34" charset="0"/>
                        </a:rPr>
                        <a:t>6055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IN"/>
                    </a:p>
                  </a:txBody>
                  <a:tcPr/>
                </a:tc>
                <a:tc gridSpan="2">
                  <a:txBody>
                    <a:bodyPr/>
                    <a:lstStyle/>
                    <a:p>
                      <a:pPr algn="ctr" fontAlgn="ctr"/>
                      <a:r>
                        <a:rPr lang="en-IN" sz="1400" b="0" i="0" u="none" strike="noStrike">
                          <a:solidFill>
                            <a:srgbClr val="000000"/>
                          </a:solidFill>
                          <a:effectLst/>
                          <a:latin typeface="Calibri" panose="020F0502020204030204" pitchFamily="34" charset="0"/>
                        </a:rPr>
                        <a:t>16665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4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a:r>
                        <a:rPr lang="en-IN" sz="1400" b="0" i="0" u="none" strike="noStrike" dirty="0">
                          <a:solidFill>
                            <a:srgbClr val="000000"/>
                          </a:solidFill>
                          <a:effectLst/>
                          <a:latin typeface="Calibri" panose="020F0502020204030204" pitchFamily="34" charset="0"/>
                        </a:rPr>
                        <a:t>16120</a:t>
                      </a:r>
                      <a:endParaRPr lang="en-IN" dirty="0"/>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4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400" b="0" i="0" u="none" strike="noStrike">
                          <a:solidFill>
                            <a:srgbClr val="000000"/>
                          </a:solidFill>
                          <a:effectLst/>
                          <a:latin typeface="Calibri" panose="020F0502020204030204" pitchFamily="34" charset="0"/>
                        </a:rPr>
                        <a:t>GVW38840</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15437119"/>
                  </a:ext>
                </a:extLst>
              </a:tr>
              <a:tr h="288278">
                <a:tc vMerge="1">
                  <a:txBody>
                    <a:bodyPr/>
                    <a:lstStyle/>
                    <a:p>
                      <a:endParaRPr lang="en-IN"/>
                    </a:p>
                  </a:txBody>
                  <a:tcPr/>
                </a:tc>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Camber (mm)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1400" b="0" i="0" u="none" strike="noStrike" dirty="0">
                          <a:solidFill>
                            <a:srgbClr val="000000"/>
                          </a:solidFill>
                          <a:effectLst/>
                          <a:latin typeface="Calibri" panose="020F0502020204030204" pitchFamily="34" charset="0"/>
                        </a:rPr>
                        <a:t>10/20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55/60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20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20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20/22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gn="l" fontAlgn="ctr"/>
                      <a:r>
                        <a:rPr lang="en-IN" sz="1400" b="0" i="0" u="none" strike="noStrike" dirty="0">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76874168"/>
                  </a:ext>
                </a:extLst>
              </a:tr>
            </a:tbl>
          </a:graphicData>
        </a:graphic>
      </p:graphicFrame>
      <p:sp>
        <p:nvSpPr>
          <p:cNvPr id="98" name="TextBox 97">
            <a:extLst>
              <a:ext uri="{FF2B5EF4-FFF2-40B4-BE49-F238E27FC236}">
                <a16:creationId xmlns:a16="http://schemas.microsoft.com/office/drawing/2014/main" id="{886E5365-EA22-40C1-9C85-BACDFF18377A}"/>
              </a:ext>
            </a:extLst>
          </p:cNvPr>
          <p:cNvSpPr txBox="1"/>
          <p:nvPr/>
        </p:nvSpPr>
        <p:spPr>
          <a:xfrm>
            <a:off x="-69094" y="5989446"/>
            <a:ext cx="6285695" cy="276999"/>
          </a:xfrm>
          <a:prstGeom prst="rect">
            <a:avLst/>
          </a:prstGeom>
          <a:noFill/>
        </p:spPr>
        <p:txBody>
          <a:bodyPr wrap="none" rtlCol="0">
            <a:spAutoFit/>
          </a:bodyPr>
          <a:lstStyle/>
          <a:p>
            <a:r>
              <a:rPr lang="en-US" sz="1200" dirty="0"/>
              <a:t>* Pay load calculated considering blue metal density 1600 kg/ m</a:t>
            </a:r>
            <a:r>
              <a:rPr lang="en-US" sz="1200" baseline="30000" dirty="0"/>
              <a:t>3</a:t>
            </a:r>
            <a:r>
              <a:rPr lang="en-US" sz="1200" dirty="0"/>
              <a:t> . GVW not taken in weigh bridge</a:t>
            </a:r>
            <a:endParaRPr lang="en-IN" sz="1200" dirty="0"/>
          </a:p>
        </p:txBody>
      </p:sp>
      <p:sp>
        <p:nvSpPr>
          <p:cNvPr id="99" name="TextBox 98">
            <a:extLst>
              <a:ext uri="{FF2B5EF4-FFF2-40B4-BE49-F238E27FC236}">
                <a16:creationId xmlns:a16="http://schemas.microsoft.com/office/drawing/2014/main" id="{75023914-93A2-45A1-8108-A80D0EA0A5BD}"/>
              </a:ext>
            </a:extLst>
          </p:cNvPr>
          <p:cNvSpPr txBox="1"/>
          <p:nvPr/>
        </p:nvSpPr>
        <p:spPr>
          <a:xfrm>
            <a:off x="3026761" y="6527567"/>
            <a:ext cx="5737148" cy="338554"/>
          </a:xfrm>
          <a:prstGeom prst="rect">
            <a:avLst/>
          </a:prstGeom>
          <a:noFill/>
        </p:spPr>
        <p:txBody>
          <a:bodyPr wrap="none" rtlCol="0">
            <a:spAutoFit/>
          </a:bodyPr>
          <a:lstStyle/>
          <a:p>
            <a:pPr algn="ctr"/>
            <a:r>
              <a:rPr lang="en-US" sz="1600" b="1" dirty="0"/>
              <a:t>Positive camber &amp; leaf addition observed in all vehicles inspected</a:t>
            </a:r>
            <a:endParaRPr lang="en-IN" sz="1600" b="1" dirty="0"/>
          </a:p>
        </p:txBody>
      </p:sp>
    </p:spTree>
    <p:extLst>
      <p:ext uri="{BB962C8B-B14F-4D97-AF65-F5344CB8AC3E}">
        <p14:creationId xmlns:p14="http://schemas.microsoft.com/office/powerpoint/2010/main" val="33564466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9112C7-EFF4-453F-A25A-FBBE29F44FD7}"/>
              </a:ext>
            </a:extLst>
          </p:cNvPr>
          <p:cNvSpPr txBox="1"/>
          <p:nvPr/>
        </p:nvSpPr>
        <p:spPr>
          <a:xfrm>
            <a:off x="961639" y="300149"/>
            <a:ext cx="10509924" cy="461665"/>
          </a:xfrm>
          <a:prstGeom prst="rect">
            <a:avLst/>
          </a:prstGeom>
          <a:noFill/>
        </p:spPr>
        <p:txBody>
          <a:bodyPr wrap="square" rtlCol="0">
            <a:spAutoFit/>
          </a:bodyPr>
          <a:lstStyle/>
          <a:p>
            <a:r>
              <a:rPr lang="en-US" sz="2400" b="1" dirty="0"/>
              <a:t>Drive head mtg bolts torque inspection</a:t>
            </a:r>
            <a:endParaRPr lang="en-US" sz="2400" b="1" dirty="0">
              <a:solidFill>
                <a:srgbClr val="0000FF"/>
              </a:solidFill>
            </a:endParaRPr>
          </a:p>
        </p:txBody>
      </p:sp>
      <p:sp>
        <p:nvSpPr>
          <p:cNvPr id="6" name="TextBox 5">
            <a:extLst>
              <a:ext uri="{FF2B5EF4-FFF2-40B4-BE49-F238E27FC236}">
                <a16:creationId xmlns:a16="http://schemas.microsoft.com/office/drawing/2014/main" id="{3458D766-0726-4B1A-8CB5-81D26DE35726}"/>
              </a:ext>
            </a:extLst>
          </p:cNvPr>
          <p:cNvSpPr txBox="1"/>
          <p:nvPr/>
        </p:nvSpPr>
        <p:spPr>
          <a:xfrm>
            <a:off x="10204961" y="1368977"/>
            <a:ext cx="1931619" cy="369332"/>
          </a:xfrm>
          <a:prstGeom prst="rect">
            <a:avLst/>
          </a:prstGeom>
          <a:noFill/>
        </p:spPr>
        <p:txBody>
          <a:bodyPr wrap="none" rtlCol="0">
            <a:spAutoFit/>
          </a:bodyPr>
          <a:lstStyle/>
          <a:p>
            <a:r>
              <a:rPr lang="en-US" b="1" dirty="0"/>
              <a:t>Spec: 196-262 </a:t>
            </a:r>
            <a:r>
              <a:rPr lang="en-US" b="1" dirty="0" err="1"/>
              <a:t>Lbft</a:t>
            </a:r>
            <a:endParaRPr lang="en-IN" b="1" dirty="0"/>
          </a:p>
        </p:txBody>
      </p:sp>
      <p:grpSp>
        <p:nvGrpSpPr>
          <p:cNvPr id="7" name="Group 6">
            <a:extLst>
              <a:ext uri="{FF2B5EF4-FFF2-40B4-BE49-F238E27FC236}">
                <a16:creationId xmlns:a16="http://schemas.microsoft.com/office/drawing/2014/main" id="{61E92F5D-14E3-47FE-9838-4F9494E44145}"/>
              </a:ext>
            </a:extLst>
          </p:cNvPr>
          <p:cNvGrpSpPr/>
          <p:nvPr/>
        </p:nvGrpSpPr>
        <p:grpSpPr>
          <a:xfrm>
            <a:off x="6623026" y="1435484"/>
            <a:ext cx="4960797" cy="4776064"/>
            <a:chOff x="3541345" y="1754146"/>
            <a:chExt cx="4960797" cy="4776064"/>
          </a:xfrm>
        </p:grpSpPr>
        <p:grpSp>
          <p:nvGrpSpPr>
            <p:cNvPr id="8" name="Group 7">
              <a:extLst>
                <a:ext uri="{FF2B5EF4-FFF2-40B4-BE49-F238E27FC236}">
                  <a16:creationId xmlns:a16="http://schemas.microsoft.com/office/drawing/2014/main" id="{D5FEE15E-A0AB-430E-B47F-11E5FEE01496}"/>
                </a:ext>
              </a:extLst>
            </p:cNvPr>
            <p:cNvGrpSpPr/>
            <p:nvPr/>
          </p:nvGrpSpPr>
          <p:grpSpPr>
            <a:xfrm>
              <a:off x="3541345" y="1754146"/>
              <a:ext cx="4960797" cy="4776064"/>
              <a:chOff x="3541345" y="1754146"/>
              <a:chExt cx="4960797" cy="4776064"/>
            </a:xfrm>
          </p:grpSpPr>
          <p:sp>
            <p:nvSpPr>
              <p:cNvPr id="11" name="Oval 2">
                <a:extLst>
                  <a:ext uri="{FF2B5EF4-FFF2-40B4-BE49-F238E27FC236}">
                    <a16:creationId xmlns:a16="http://schemas.microsoft.com/office/drawing/2014/main" id="{A82A2AB4-9EF5-47AA-9432-1C8F64D96408}"/>
                  </a:ext>
                </a:extLst>
              </p:cNvPr>
              <p:cNvSpPr>
                <a:spLocks noChangeArrowheads="1"/>
              </p:cNvSpPr>
              <p:nvPr/>
            </p:nvSpPr>
            <p:spPr bwMode="auto">
              <a:xfrm>
                <a:off x="4232999" y="2434160"/>
                <a:ext cx="3440126" cy="3477093"/>
              </a:xfrm>
              <a:prstGeom prst="ellipse">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Oval 3">
                <a:extLst>
                  <a:ext uri="{FF2B5EF4-FFF2-40B4-BE49-F238E27FC236}">
                    <a16:creationId xmlns:a16="http://schemas.microsoft.com/office/drawing/2014/main" id="{A6995866-8210-49EC-ABE4-FE753983522B}"/>
                  </a:ext>
                </a:extLst>
              </p:cNvPr>
              <p:cNvSpPr>
                <a:spLocks noChangeArrowheads="1"/>
              </p:cNvSpPr>
              <p:nvPr/>
            </p:nvSpPr>
            <p:spPr bwMode="auto">
              <a:xfrm>
                <a:off x="4549375" y="2769954"/>
                <a:ext cx="2811012" cy="2827985"/>
              </a:xfrm>
              <a:prstGeom prst="ellipse">
                <a:avLst/>
              </a:prstGeom>
              <a:solidFill>
                <a:srgbClr val="FFFFFF"/>
              </a:solidFill>
              <a:ln w="9525">
                <a:solidFill>
                  <a:srgbClr val="000000"/>
                </a:solidFill>
                <a:round/>
                <a:headEnd/>
                <a:tailEnd/>
              </a:ln>
            </p:spPr>
            <p:txBody>
              <a:bodyPr vert="horz" wrap="square" lIns="91440" tIns="45720" rIns="91440" bIns="45720" numCol="1" anchor="ctr" anchorCtr="0" compatLnSpc="1">
                <a:prstTxWarp prst="textNoShape">
                  <a:avLst/>
                </a:prstTxWarp>
              </a:bodyPr>
              <a:lstStyle/>
              <a:p>
                <a:pPr algn="ctr"/>
                <a:r>
                  <a:rPr lang="en-US" b="1" dirty="0"/>
                  <a:t>RA2</a:t>
                </a:r>
              </a:p>
            </p:txBody>
          </p:sp>
          <p:sp>
            <p:nvSpPr>
              <p:cNvPr id="13" name="AutoShape 4">
                <a:extLst>
                  <a:ext uri="{FF2B5EF4-FFF2-40B4-BE49-F238E27FC236}">
                    <a16:creationId xmlns:a16="http://schemas.microsoft.com/office/drawing/2014/main" id="{74F37B4D-C11A-4117-9C21-167CC0C8E36B}"/>
                  </a:ext>
                </a:extLst>
              </p:cNvPr>
              <p:cNvSpPr>
                <a:spLocks noChangeArrowheads="1"/>
              </p:cNvSpPr>
              <p:nvPr/>
            </p:nvSpPr>
            <p:spPr bwMode="auto">
              <a:xfrm>
                <a:off x="4574334" y="3162156"/>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AutoShape 5">
                <a:extLst>
                  <a:ext uri="{FF2B5EF4-FFF2-40B4-BE49-F238E27FC236}">
                    <a16:creationId xmlns:a16="http://schemas.microsoft.com/office/drawing/2014/main" id="{5FA00418-28F5-4095-9F88-B62CE04D65E6}"/>
                  </a:ext>
                </a:extLst>
              </p:cNvPr>
              <p:cNvSpPr>
                <a:spLocks noChangeArrowheads="1"/>
              </p:cNvSpPr>
              <p:nvPr/>
            </p:nvSpPr>
            <p:spPr bwMode="auto">
              <a:xfrm>
                <a:off x="4314485" y="3705447"/>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AutoShape 6">
                <a:extLst>
                  <a:ext uri="{FF2B5EF4-FFF2-40B4-BE49-F238E27FC236}">
                    <a16:creationId xmlns:a16="http://schemas.microsoft.com/office/drawing/2014/main" id="{C4C4FF9B-B964-4A06-B78C-2EE8FADD93D5}"/>
                  </a:ext>
                </a:extLst>
              </p:cNvPr>
              <p:cNvSpPr>
                <a:spLocks noChangeArrowheads="1"/>
              </p:cNvSpPr>
              <p:nvPr/>
            </p:nvSpPr>
            <p:spPr bwMode="auto">
              <a:xfrm>
                <a:off x="4343913" y="4537118"/>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 name="AutoShape 7">
                <a:extLst>
                  <a:ext uri="{FF2B5EF4-FFF2-40B4-BE49-F238E27FC236}">
                    <a16:creationId xmlns:a16="http://schemas.microsoft.com/office/drawing/2014/main" id="{AFC174CE-229D-4226-827F-BFB8C5E84C9E}"/>
                  </a:ext>
                </a:extLst>
              </p:cNvPr>
              <p:cNvSpPr>
                <a:spLocks noChangeArrowheads="1"/>
              </p:cNvSpPr>
              <p:nvPr/>
            </p:nvSpPr>
            <p:spPr bwMode="auto">
              <a:xfrm>
                <a:off x="4652131" y="5110426"/>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 name="AutoShape 8">
                <a:extLst>
                  <a:ext uri="{FF2B5EF4-FFF2-40B4-BE49-F238E27FC236}">
                    <a16:creationId xmlns:a16="http://schemas.microsoft.com/office/drawing/2014/main" id="{280925DC-D1BE-44F7-8A28-9C4129308CC3}"/>
                  </a:ext>
                </a:extLst>
              </p:cNvPr>
              <p:cNvSpPr>
                <a:spLocks noChangeArrowheads="1"/>
              </p:cNvSpPr>
              <p:nvPr/>
            </p:nvSpPr>
            <p:spPr bwMode="auto">
              <a:xfrm>
                <a:off x="6607495" y="5445608"/>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 name="AutoShape 9">
                <a:extLst>
                  <a:ext uri="{FF2B5EF4-FFF2-40B4-BE49-F238E27FC236}">
                    <a16:creationId xmlns:a16="http://schemas.microsoft.com/office/drawing/2014/main" id="{397622E4-8D64-41DC-AFFA-9E4177FCA341}"/>
                  </a:ext>
                </a:extLst>
              </p:cNvPr>
              <p:cNvSpPr>
                <a:spLocks noChangeArrowheads="1"/>
              </p:cNvSpPr>
              <p:nvPr/>
            </p:nvSpPr>
            <p:spPr bwMode="auto">
              <a:xfrm>
                <a:off x="7355674" y="4408234"/>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 name="AutoShape 10">
                <a:extLst>
                  <a:ext uri="{FF2B5EF4-FFF2-40B4-BE49-F238E27FC236}">
                    <a16:creationId xmlns:a16="http://schemas.microsoft.com/office/drawing/2014/main" id="{E0E59178-9BAB-4731-B23F-646A7C3E220E}"/>
                  </a:ext>
                </a:extLst>
              </p:cNvPr>
              <p:cNvSpPr>
                <a:spLocks noChangeArrowheads="1"/>
              </p:cNvSpPr>
              <p:nvPr/>
            </p:nvSpPr>
            <p:spPr bwMode="auto">
              <a:xfrm>
                <a:off x="7327119" y="3580538"/>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20" name="Group 17">
                <a:extLst>
                  <a:ext uri="{FF2B5EF4-FFF2-40B4-BE49-F238E27FC236}">
                    <a16:creationId xmlns:a16="http://schemas.microsoft.com/office/drawing/2014/main" id="{7FD80D32-29F7-4BD4-AA9F-B1CBEAE293E6}"/>
                  </a:ext>
                </a:extLst>
              </p:cNvPr>
              <p:cNvGrpSpPr>
                <a:grpSpLocks/>
              </p:cNvGrpSpPr>
              <p:nvPr/>
            </p:nvGrpSpPr>
            <p:grpSpPr bwMode="auto">
              <a:xfrm>
                <a:off x="5536061" y="2537698"/>
                <a:ext cx="210917" cy="174614"/>
                <a:chOff x="5145" y="8580"/>
                <a:chExt cx="290" cy="230"/>
              </a:xfrm>
            </p:grpSpPr>
            <p:sp>
              <p:nvSpPr>
                <p:cNvPr id="32" name="AutoShape 18">
                  <a:extLst>
                    <a:ext uri="{FF2B5EF4-FFF2-40B4-BE49-F238E27FC236}">
                      <a16:creationId xmlns:a16="http://schemas.microsoft.com/office/drawing/2014/main" id="{A0869C74-3333-440C-AC71-9C8C3F187842}"/>
                    </a:ext>
                  </a:extLst>
                </p:cNvPr>
                <p:cNvSpPr>
                  <a:spLocks noChangeArrowheads="1"/>
                </p:cNvSpPr>
                <p:nvPr/>
              </p:nvSpPr>
              <p:spPr bwMode="auto">
                <a:xfrm>
                  <a:off x="5145" y="8580"/>
                  <a:ext cx="290" cy="230"/>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Oval 19">
                  <a:extLst>
                    <a:ext uri="{FF2B5EF4-FFF2-40B4-BE49-F238E27FC236}">
                      <a16:creationId xmlns:a16="http://schemas.microsoft.com/office/drawing/2014/main" id="{F630D434-1015-4ADB-9B6A-BA7BAEE204A0}"/>
                    </a:ext>
                  </a:extLst>
                </p:cNvPr>
                <p:cNvSpPr>
                  <a:spLocks noChangeArrowheads="1"/>
                </p:cNvSpPr>
                <p:nvPr/>
              </p:nvSpPr>
              <p:spPr bwMode="auto">
                <a:xfrm>
                  <a:off x="5200" y="8620"/>
                  <a:ext cx="175" cy="145"/>
                </a:xfrm>
                <a:prstGeom prst="ellipse">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1" name="Group 20">
                <a:extLst>
                  <a:ext uri="{FF2B5EF4-FFF2-40B4-BE49-F238E27FC236}">
                    <a16:creationId xmlns:a16="http://schemas.microsoft.com/office/drawing/2014/main" id="{15958F31-7093-470E-9AF3-9BC81F0702F8}"/>
                  </a:ext>
                </a:extLst>
              </p:cNvPr>
              <p:cNvGrpSpPr>
                <a:grpSpLocks/>
              </p:cNvGrpSpPr>
              <p:nvPr/>
            </p:nvGrpSpPr>
            <p:grpSpPr bwMode="auto">
              <a:xfrm>
                <a:off x="6294221" y="2596116"/>
                <a:ext cx="210917" cy="174614"/>
                <a:chOff x="5145" y="8580"/>
                <a:chExt cx="290" cy="230"/>
              </a:xfrm>
            </p:grpSpPr>
            <p:sp>
              <p:nvSpPr>
                <p:cNvPr id="30" name="AutoShape 21">
                  <a:extLst>
                    <a:ext uri="{FF2B5EF4-FFF2-40B4-BE49-F238E27FC236}">
                      <a16:creationId xmlns:a16="http://schemas.microsoft.com/office/drawing/2014/main" id="{8B26CA2A-C29C-47C9-93FB-4EFBF6EFD2BA}"/>
                    </a:ext>
                  </a:extLst>
                </p:cNvPr>
                <p:cNvSpPr>
                  <a:spLocks noChangeArrowheads="1"/>
                </p:cNvSpPr>
                <p:nvPr/>
              </p:nvSpPr>
              <p:spPr bwMode="auto">
                <a:xfrm>
                  <a:off x="5145" y="8580"/>
                  <a:ext cx="290" cy="230"/>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Oval 22">
                  <a:extLst>
                    <a:ext uri="{FF2B5EF4-FFF2-40B4-BE49-F238E27FC236}">
                      <a16:creationId xmlns:a16="http://schemas.microsoft.com/office/drawing/2014/main" id="{E30A0979-DDFA-4250-A993-3A633D2757CF}"/>
                    </a:ext>
                  </a:extLst>
                </p:cNvPr>
                <p:cNvSpPr>
                  <a:spLocks noChangeArrowheads="1"/>
                </p:cNvSpPr>
                <p:nvPr/>
              </p:nvSpPr>
              <p:spPr bwMode="auto">
                <a:xfrm>
                  <a:off x="5200" y="8620"/>
                  <a:ext cx="175" cy="145"/>
                </a:xfrm>
                <a:prstGeom prst="ellipse">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3" name="AutoShape 29">
                <a:extLst>
                  <a:ext uri="{FF2B5EF4-FFF2-40B4-BE49-F238E27FC236}">
                    <a16:creationId xmlns:a16="http://schemas.microsoft.com/office/drawing/2014/main" id="{7FD27301-1B2C-4420-8F9B-7BE025AE3265}"/>
                  </a:ext>
                </a:extLst>
              </p:cNvPr>
              <p:cNvSpPr>
                <a:spLocks noChangeArrowheads="1"/>
              </p:cNvSpPr>
              <p:nvPr/>
            </p:nvSpPr>
            <p:spPr bwMode="auto">
              <a:xfrm>
                <a:off x="7092841" y="5023119"/>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TextBox 23">
                <a:extLst>
                  <a:ext uri="{FF2B5EF4-FFF2-40B4-BE49-F238E27FC236}">
                    <a16:creationId xmlns:a16="http://schemas.microsoft.com/office/drawing/2014/main" id="{D0543825-0D2F-4783-9835-F12E2AA828BC}"/>
                  </a:ext>
                </a:extLst>
              </p:cNvPr>
              <p:cNvSpPr txBox="1"/>
              <p:nvPr/>
            </p:nvSpPr>
            <p:spPr>
              <a:xfrm>
                <a:off x="8157176" y="3975029"/>
                <a:ext cx="344966" cy="276999"/>
              </a:xfrm>
              <a:prstGeom prst="rect">
                <a:avLst/>
              </a:prstGeom>
              <a:noFill/>
            </p:spPr>
            <p:txBody>
              <a:bodyPr wrap="none" rtlCol="0">
                <a:spAutoFit/>
              </a:bodyPr>
              <a:lstStyle/>
              <a:p>
                <a:r>
                  <a:rPr lang="en-US" sz="1200" b="1" i="0" dirty="0">
                    <a:solidFill>
                      <a:srgbClr val="0000FF"/>
                    </a:solidFill>
                  </a:rPr>
                  <a:t>LH</a:t>
                </a:r>
              </a:p>
            </p:txBody>
          </p:sp>
          <p:sp>
            <p:nvSpPr>
              <p:cNvPr id="25" name="TextBox 24">
                <a:extLst>
                  <a:ext uri="{FF2B5EF4-FFF2-40B4-BE49-F238E27FC236}">
                    <a16:creationId xmlns:a16="http://schemas.microsoft.com/office/drawing/2014/main" id="{2237483B-9FC4-4D22-A580-6DBCA0F7FE84}"/>
                  </a:ext>
                </a:extLst>
              </p:cNvPr>
              <p:cNvSpPr txBox="1"/>
              <p:nvPr/>
            </p:nvSpPr>
            <p:spPr>
              <a:xfrm>
                <a:off x="3541345" y="4050497"/>
                <a:ext cx="369012" cy="276999"/>
              </a:xfrm>
              <a:prstGeom prst="rect">
                <a:avLst/>
              </a:prstGeom>
              <a:noFill/>
            </p:spPr>
            <p:txBody>
              <a:bodyPr wrap="none" rtlCol="0">
                <a:spAutoFit/>
              </a:bodyPr>
              <a:lstStyle/>
              <a:p>
                <a:r>
                  <a:rPr lang="en-US" sz="1200" b="1" i="0" dirty="0">
                    <a:solidFill>
                      <a:srgbClr val="0000FF"/>
                    </a:solidFill>
                  </a:rPr>
                  <a:t>RH</a:t>
                </a:r>
              </a:p>
            </p:txBody>
          </p:sp>
          <p:sp>
            <p:nvSpPr>
              <p:cNvPr id="26" name="TextBox 25">
                <a:extLst>
                  <a:ext uri="{FF2B5EF4-FFF2-40B4-BE49-F238E27FC236}">
                    <a16:creationId xmlns:a16="http://schemas.microsoft.com/office/drawing/2014/main" id="{068FD8AA-AEB7-4E62-B314-6D31107C329A}"/>
                  </a:ext>
                </a:extLst>
              </p:cNvPr>
              <p:cNvSpPr txBox="1"/>
              <p:nvPr/>
            </p:nvSpPr>
            <p:spPr>
              <a:xfrm>
                <a:off x="5805507" y="1754146"/>
                <a:ext cx="415050" cy="276999"/>
              </a:xfrm>
              <a:prstGeom prst="rect">
                <a:avLst/>
              </a:prstGeom>
              <a:noFill/>
            </p:spPr>
            <p:txBody>
              <a:bodyPr wrap="none" rtlCol="0">
                <a:spAutoFit/>
              </a:bodyPr>
              <a:lstStyle/>
              <a:p>
                <a:r>
                  <a:rPr lang="en-US" sz="1200" b="1" i="0" dirty="0">
                    <a:solidFill>
                      <a:srgbClr val="0000FF"/>
                    </a:solidFill>
                  </a:rPr>
                  <a:t>Top</a:t>
                </a:r>
              </a:p>
            </p:txBody>
          </p:sp>
          <p:sp>
            <p:nvSpPr>
              <p:cNvPr id="27" name="TextBox 26">
                <a:extLst>
                  <a:ext uri="{FF2B5EF4-FFF2-40B4-BE49-F238E27FC236}">
                    <a16:creationId xmlns:a16="http://schemas.microsoft.com/office/drawing/2014/main" id="{485CACD6-0B5B-4ACC-B984-5BB21BA114D6}"/>
                  </a:ext>
                </a:extLst>
              </p:cNvPr>
              <p:cNvSpPr txBox="1"/>
              <p:nvPr/>
            </p:nvSpPr>
            <p:spPr>
              <a:xfrm>
                <a:off x="5628030" y="6253211"/>
                <a:ext cx="665503" cy="276999"/>
              </a:xfrm>
              <a:prstGeom prst="rect">
                <a:avLst/>
              </a:prstGeom>
              <a:noFill/>
            </p:spPr>
            <p:txBody>
              <a:bodyPr wrap="none" rtlCol="0">
                <a:spAutoFit/>
              </a:bodyPr>
              <a:lstStyle/>
              <a:p>
                <a:r>
                  <a:rPr lang="en-US" sz="1200" b="1" i="0" dirty="0">
                    <a:solidFill>
                      <a:srgbClr val="0000FF"/>
                    </a:solidFill>
                  </a:rPr>
                  <a:t>Bottom</a:t>
                </a:r>
              </a:p>
            </p:txBody>
          </p:sp>
          <p:sp>
            <p:nvSpPr>
              <p:cNvPr id="28" name="AutoShape 8">
                <a:extLst>
                  <a:ext uri="{FF2B5EF4-FFF2-40B4-BE49-F238E27FC236}">
                    <a16:creationId xmlns:a16="http://schemas.microsoft.com/office/drawing/2014/main" id="{9F580499-6E00-4938-B8D2-6979F14F86DD}"/>
                  </a:ext>
                </a:extLst>
              </p:cNvPr>
              <p:cNvSpPr>
                <a:spLocks noChangeArrowheads="1"/>
              </p:cNvSpPr>
              <p:nvPr/>
            </p:nvSpPr>
            <p:spPr bwMode="auto">
              <a:xfrm>
                <a:off x="5889815" y="5668488"/>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 name="AutoShape 8">
                <a:extLst>
                  <a:ext uri="{FF2B5EF4-FFF2-40B4-BE49-F238E27FC236}">
                    <a16:creationId xmlns:a16="http://schemas.microsoft.com/office/drawing/2014/main" id="{F6340E55-6C2A-49A7-8FFA-E94200E85F14}"/>
                  </a:ext>
                </a:extLst>
              </p:cNvPr>
              <p:cNvSpPr>
                <a:spLocks noChangeArrowheads="1"/>
              </p:cNvSpPr>
              <p:nvPr/>
            </p:nvSpPr>
            <p:spPr bwMode="auto">
              <a:xfrm>
                <a:off x="5179358" y="5507173"/>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9" name="AutoShape 10">
              <a:extLst>
                <a:ext uri="{FF2B5EF4-FFF2-40B4-BE49-F238E27FC236}">
                  <a16:creationId xmlns:a16="http://schemas.microsoft.com/office/drawing/2014/main" id="{2146915A-F47E-41F4-AAC9-7CDA13A259F9}"/>
                </a:ext>
              </a:extLst>
            </p:cNvPr>
            <p:cNvSpPr>
              <a:spLocks noChangeArrowheads="1"/>
            </p:cNvSpPr>
            <p:nvPr/>
          </p:nvSpPr>
          <p:spPr bwMode="auto">
            <a:xfrm>
              <a:off x="6946922" y="2914814"/>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AutoShape 4">
              <a:extLst>
                <a:ext uri="{FF2B5EF4-FFF2-40B4-BE49-F238E27FC236}">
                  <a16:creationId xmlns:a16="http://schemas.microsoft.com/office/drawing/2014/main" id="{5680B326-111F-4705-8A1C-84F8B31496ED}"/>
                </a:ext>
              </a:extLst>
            </p:cNvPr>
            <p:cNvSpPr>
              <a:spLocks noChangeArrowheads="1"/>
            </p:cNvSpPr>
            <p:nvPr/>
          </p:nvSpPr>
          <p:spPr bwMode="auto">
            <a:xfrm>
              <a:off x="4965997" y="2769954"/>
              <a:ext cx="210917" cy="174614"/>
            </a:xfrm>
            <a:prstGeom prst="hexagon">
              <a:avLst>
                <a:gd name="adj" fmla="val 31522"/>
                <a:gd name="vf" fmla="val 115470"/>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34" name="TextBox 33">
            <a:extLst>
              <a:ext uri="{FF2B5EF4-FFF2-40B4-BE49-F238E27FC236}">
                <a16:creationId xmlns:a16="http://schemas.microsoft.com/office/drawing/2014/main" id="{7B605F62-9CCC-4085-A3ED-C2DD539AE965}"/>
              </a:ext>
            </a:extLst>
          </p:cNvPr>
          <p:cNvSpPr txBox="1"/>
          <p:nvPr/>
        </p:nvSpPr>
        <p:spPr>
          <a:xfrm>
            <a:off x="7095979" y="6342139"/>
            <a:ext cx="4595947" cy="307777"/>
          </a:xfrm>
          <a:prstGeom prst="rect">
            <a:avLst/>
          </a:prstGeom>
          <a:noFill/>
        </p:spPr>
        <p:txBody>
          <a:bodyPr wrap="square" rtlCol="0">
            <a:spAutoFit/>
          </a:bodyPr>
          <a:lstStyle/>
          <a:p>
            <a:pPr algn="ctr"/>
            <a:r>
              <a:rPr lang="en-US" sz="1400" b="0" i="0" dirty="0"/>
              <a:t>Torque found ok in 4 bolts inspected. Others not checked</a:t>
            </a:r>
          </a:p>
        </p:txBody>
      </p:sp>
      <p:pic>
        <p:nvPicPr>
          <p:cNvPr id="4" name="Picture 3">
            <a:extLst>
              <a:ext uri="{FF2B5EF4-FFF2-40B4-BE49-F238E27FC236}">
                <a16:creationId xmlns:a16="http://schemas.microsoft.com/office/drawing/2014/main" id="{89D2213F-21DF-4FF6-B955-2E717F3CC64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8484" t="6060" r="15780" b="18452"/>
          <a:stretch/>
        </p:blipFill>
        <p:spPr>
          <a:xfrm>
            <a:off x="74629" y="1326985"/>
            <a:ext cx="1916550" cy="1650660"/>
          </a:xfrm>
          <a:prstGeom prst="rect">
            <a:avLst/>
          </a:prstGeom>
        </p:spPr>
      </p:pic>
      <p:pic>
        <p:nvPicPr>
          <p:cNvPr id="22" name="Picture 21">
            <a:extLst>
              <a:ext uri="{FF2B5EF4-FFF2-40B4-BE49-F238E27FC236}">
                <a16:creationId xmlns:a16="http://schemas.microsoft.com/office/drawing/2014/main" id="{F1562DB7-636A-4E92-955B-01998A4CA07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212" t="4376" r="12042" b="11032"/>
          <a:stretch/>
        </p:blipFill>
        <p:spPr>
          <a:xfrm>
            <a:off x="171994" y="4966378"/>
            <a:ext cx="2424444" cy="1881623"/>
          </a:xfrm>
          <a:prstGeom prst="rect">
            <a:avLst/>
          </a:prstGeom>
        </p:spPr>
      </p:pic>
      <p:pic>
        <p:nvPicPr>
          <p:cNvPr id="36" name="Picture 35">
            <a:extLst>
              <a:ext uri="{FF2B5EF4-FFF2-40B4-BE49-F238E27FC236}">
                <a16:creationId xmlns:a16="http://schemas.microsoft.com/office/drawing/2014/main" id="{9D4BC8E3-F7A0-4B4D-A3BE-6E75046D377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7792" b="13465"/>
          <a:stretch/>
        </p:blipFill>
        <p:spPr>
          <a:xfrm>
            <a:off x="2732036" y="4951887"/>
            <a:ext cx="2671590" cy="1880408"/>
          </a:xfrm>
          <a:prstGeom prst="rect">
            <a:avLst/>
          </a:prstGeom>
        </p:spPr>
      </p:pic>
      <p:sp>
        <p:nvSpPr>
          <p:cNvPr id="37" name="TextBox 36">
            <a:extLst>
              <a:ext uri="{FF2B5EF4-FFF2-40B4-BE49-F238E27FC236}">
                <a16:creationId xmlns:a16="http://schemas.microsoft.com/office/drawing/2014/main" id="{B1B605F4-A031-44B0-8986-21122DA20F2B}"/>
              </a:ext>
            </a:extLst>
          </p:cNvPr>
          <p:cNvSpPr txBox="1"/>
          <p:nvPr/>
        </p:nvSpPr>
        <p:spPr>
          <a:xfrm>
            <a:off x="10647530" y="4142209"/>
            <a:ext cx="1645002" cy="261610"/>
          </a:xfrm>
          <a:prstGeom prst="rect">
            <a:avLst/>
          </a:prstGeom>
          <a:noFill/>
        </p:spPr>
        <p:txBody>
          <a:bodyPr wrap="none" rtlCol="0">
            <a:spAutoFit/>
          </a:bodyPr>
          <a:lstStyle/>
          <a:p>
            <a:r>
              <a:rPr lang="en-US" sz="1100" dirty="0">
                <a:solidFill>
                  <a:srgbClr val="00B050"/>
                </a:solidFill>
              </a:rPr>
              <a:t>Not rotated with 200 </a:t>
            </a:r>
            <a:r>
              <a:rPr lang="en-US" sz="1100" dirty="0" err="1">
                <a:solidFill>
                  <a:srgbClr val="00B050"/>
                </a:solidFill>
              </a:rPr>
              <a:t>Lbft</a:t>
            </a:r>
            <a:endParaRPr lang="en-IN" sz="1100" dirty="0">
              <a:solidFill>
                <a:srgbClr val="00B050"/>
              </a:solidFill>
            </a:endParaRPr>
          </a:p>
        </p:txBody>
      </p:sp>
      <p:sp>
        <p:nvSpPr>
          <p:cNvPr id="38" name="TextBox 37">
            <a:extLst>
              <a:ext uri="{FF2B5EF4-FFF2-40B4-BE49-F238E27FC236}">
                <a16:creationId xmlns:a16="http://schemas.microsoft.com/office/drawing/2014/main" id="{5C6335C0-540C-46A9-9FB2-EE26EA4720BF}"/>
              </a:ext>
            </a:extLst>
          </p:cNvPr>
          <p:cNvSpPr txBox="1"/>
          <p:nvPr/>
        </p:nvSpPr>
        <p:spPr>
          <a:xfrm>
            <a:off x="10416356" y="4780304"/>
            <a:ext cx="1645002" cy="261610"/>
          </a:xfrm>
          <a:prstGeom prst="rect">
            <a:avLst/>
          </a:prstGeom>
          <a:noFill/>
        </p:spPr>
        <p:txBody>
          <a:bodyPr wrap="none" rtlCol="0">
            <a:spAutoFit/>
          </a:bodyPr>
          <a:lstStyle/>
          <a:p>
            <a:r>
              <a:rPr lang="en-US" sz="1100" dirty="0">
                <a:solidFill>
                  <a:srgbClr val="00B050"/>
                </a:solidFill>
              </a:rPr>
              <a:t>Not rotated with 200 </a:t>
            </a:r>
            <a:r>
              <a:rPr lang="en-US" sz="1100" dirty="0" err="1">
                <a:solidFill>
                  <a:srgbClr val="00B050"/>
                </a:solidFill>
              </a:rPr>
              <a:t>Lbft</a:t>
            </a:r>
            <a:endParaRPr lang="en-IN" sz="1100" dirty="0">
              <a:solidFill>
                <a:srgbClr val="00B050"/>
              </a:solidFill>
            </a:endParaRPr>
          </a:p>
        </p:txBody>
      </p:sp>
      <p:sp>
        <p:nvSpPr>
          <p:cNvPr id="39" name="TextBox 38">
            <a:extLst>
              <a:ext uri="{FF2B5EF4-FFF2-40B4-BE49-F238E27FC236}">
                <a16:creationId xmlns:a16="http://schemas.microsoft.com/office/drawing/2014/main" id="{130390AE-387D-4591-B8F9-7B79AC8F2ED0}"/>
              </a:ext>
            </a:extLst>
          </p:cNvPr>
          <p:cNvSpPr txBox="1"/>
          <p:nvPr/>
        </p:nvSpPr>
        <p:spPr>
          <a:xfrm>
            <a:off x="10046924" y="5237367"/>
            <a:ext cx="1645002" cy="261610"/>
          </a:xfrm>
          <a:prstGeom prst="rect">
            <a:avLst/>
          </a:prstGeom>
          <a:noFill/>
        </p:spPr>
        <p:txBody>
          <a:bodyPr wrap="none" rtlCol="0">
            <a:spAutoFit/>
          </a:bodyPr>
          <a:lstStyle/>
          <a:p>
            <a:r>
              <a:rPr lang="en-US" sz="1100" dirty="0">
                <a:solidFill>
                  <a:srgbClr val="00B050"/>
                </a:solidFill>
              </a:rPr>
              <a:t>Not rotated with 200 </a:t>
            </a:r>
            <a:r>
              <a:rPr lang="en-US" sz="1100" dirty="0" err="1">
                <a:solidFill>
                  <a:srgbClr val="00B050"/>
                </a:solidFill>
              </a:rPr>
              <a:t>Lbft</a:t>
            </a:r>
            <a:endParaRPr lang="en-IN" sz="1100" dirty="0">
              <a:solidFill>
                <a:srgbClr val="00B050"/>
              </a:solidFill>
            </a:endParaRPr>
          </a:p>
        </p:txBody>
      </p:sp>
      <p:sp>
        <p:nvSpPr>
          <p:cNvPr id="40" name="TextBox 39">
            <a:extLst>
              <a:ext uri="{FF2B5EF4-FFF2-40B4-BE49-F238E27FC236}">
                <a16:creationId xmlns:a16="http://schemas.microsoft.com/office/drawing/2014/main" id="{89DF0328-F512-413A-97A9-D35858120013}"/>
              </a:ext>
            </a:extLst>
          </p:cNvPr>
          <p:cNvSpPr txBox="1"/>
          <p:nvPr/>
        </p:nvSpPr>
        <p:spPr>
          <a:xfrm>
            <a:off x="9317364" y="5584087"/>
            <a:ext cx="1645002" cy="261610"/>
          </a:xfrm>
          <a:prstGeom prst="rect">
            <a:avLst/>
          </a:prstGeom>
          <a:noFill/>
        </p:spPr>
        <p:txBody>
          <a:bodyPr wrap="none" rtlCol="0">
            <a:spAutoFit/>
          </a:bodyPr>
          <a:lstStyle/>
          <a:p>
            <a:r>
              <a:rPr lang="en-US" sz="1100" dirty="0">
                <a:solidFill>
                  <a:srgbClr val="00B050"/>
                </a:solidFill>
              </a:rPr>
              <a:t>Not rotated with 200 </a:t>
            </a:r>
            <a:r>
              <a:rPr lang="en-US" sz="1100" dirty="0" err="1">
                <a:solidFill>
                  <a:srgbClr val="00B050"/>
                </a:solidFill>
              </a:rPr>
              <a:t>Lbft</a:t>
            </a:r>
            <a:endParaRPr lang="en-IN" sz="1100" dirty="0">
              <a:solidFill>
                <a:srgbClr val="00B050"/>
              </a:solidFill>
            </a:endParaRPr>
          </a:p>
        </p:txBody>
      </p:sp>
      <p:sp>
        <p:nvSpPr>
          <p:cNvPr id="41" name="TextBox 40">
            <a:extLst>
              <a:ext uri="{FF2B5EF4-FFF2-40B4-BE49-F238E27FC236}">
                <a16:creationId xmlns:a16="http://schemas.microsoft.com/office/drawing/2014/main" id="{0A6CE111-F442-4467-83DE-7A58A07012C1}"/>
              </a:ext>
            </a:extLst>
          </p:cNvPr>
          <p:cNvSpPr txBox="1"/>
          <p:nvPr/>
        </p:nvSpPr>
        <p:spPr>
          <a:xfrm>
            <a:off x="10620427" y="3131051"/>
            <a:ext cx="899605" cy="261610"/>
          </a:xfrm>
          <a:prstGeom prst="rect">
            <a:avLst/>
          </a:prstGeom>
          <a:noFill/>
        </p:spPr>
        <p:txBody>
          <a:bodyPr wrap="none" rtlCol="0">
            <a:spAutoFit/>
          </a:bodyPr>
          <a:lstStyle/>
          <a:p>
            <a:r>
              <a:rPr lang="en-US" sz="1100" dirty="0"/>
              <a:t>Not checked</a:t>
            </a:r>
            <a:endParaRPr lang="en-IN" sz="1100" dirty="0"/>
          </a:p>
        </p:txBody>
      </p:sp>
      <p:sp>
        <p:nvSpPr>
          <p:cNvPr id="42" name="TextBox 41">
            <a:extLst>
              <a:ext uri="{FF2B5EF4-FFF2-40B4-BE49-F238E27FC236}">
                <a16:creationId xmlns:a16="http://schemas.microsoft.com/office/drawing/2014/main" id="{D88518F0-2A8F-453E-9B58-83AF4B09C79D}"/>
              </a:ext>
            </a:extLst>
          </p:cNvPr>
          <p:cNvSpPr txBox="1"/>
          <p:nvPr/>
        </p:nvSpPr>
        <p:spPr>
          <a:xfrm>
            <a:off x="10272802" y="2434925"/>
            <a:ext cx="899605" cy="261610"/>
          </a:xfrm>
          <a:prstGeom prst="rect">
            <a:avLst/>
          </a:prstGeom>
          <a:noFill/>
        </p:spPr>
        <p:txBody>
          <a:bodyPr wrap="none" rtlCol="0">
            <a:spAutoFit/>
          </a:bodyPr>
          <a:lstStyle/>
          <a:p>
            <a:r>
              <a:rPr lang="en-US" sz="1100" dirty="0"/>
              <a:t>Not checked</a:t>
            </a:r>
            <a:endParaRPr lang="en-IN" sz="1100" dirty="0"/>
          </a:p>
        </p:txBody>
      </p:sp>
      <p:sp>
        <p:nvSpPr>
          <p:cNvPr id="43" name="TextBox 42">
            <a:extLst>
              <a:ext uri="{FF2B5EF4-FFF2-40B4-BE49-F238E27FC236}">
                <a16:creationId xmlns:a16="http://schemas.microsoft.com/office/drawing/2014/main" id="{491B737A-2002-45B0-BE0E-442A45A1853E}"/>
              </a:ext>
            </a:extLst>
          </p:cNvPr>
          <p:cNvSpPr txBox="1"/>
          <p:nvPr/>
        </p:nvSpPr>
        <p:spPr>
          <a:xfrm>
            <a:off x="9673900" y="2075589"/>
            <a:ext cx="899605" cy="261610"/>
          </a:xfrm>
          <a:prstGeom prst="rect">
            <a:avLst/>
          </a:prstGeom>
          <a:noFill/>
        </p:spPr>
        <p:txBody>
          <a:bodyPr wrap="none" rtlCol="0">
            <a:spAutoFit/>
          </a:bodyPr>
          <a:lstStyle/>
          <a:p>
            <a:r>
              <a:rPr lang="en-US" sz="1100" dirty="0"/>
              <a:t>Not checked</a:t>
            </a:r>
            <a:endParaRPr lang="en-IN" sz="1100" dirty="0"/>
          </a:p>
        </p:txBody>
      </p:sp>
      <p:sp>
        <p:nvSpPr>
          <p:cNvPr id="44" name="TextBox 43">
            <a:extLst>
              <a:ext uri="{FF2B5EF4-FFF2-40B4-BE49-F238E27FC236}">
                <a16:creationId xmlns:a16="http://schemas.microsoft.com/office/drawing/2014/main" id="{E4AF1D9A-EF4B-4677-BC2C-62744D2D664C}"/>
              </a:ext>
            </a:extLst>
          </p:cNvPr>
          <p:cNvSpPr txBox="1"/>
          <p:nvPr/>
        </p:nvSpPr>
        <p:spPr>
          <a:xfrm>
            <a:off x="7747849" y="2007588"/>
            <a:ext cx="899605" cy="261610"/>
          </a:xfrm>
          <a:prstGeom prst="rect">
            <a:avLst/>
          </a:prstGeom>
          <a:noFill/>
        </p:spPr>
        <p:txBody>
          <a:bodyPr wrap="none" rtlCol="0">
            <a:spAutoFit/>
          </a:bodyPr>
          <a:lstStyle/>
          <a:p>
            <a:r>
              <a:rPr lang="en-US" sz="1100" dirty="0"/>
              <a:t>Not checked</a:t>
            </a:r>
            <a:endParaRPr lang="en-IN" sz="1100" dirty="0"/>
          </a:p>
        </p:txBody>
      </p:sp>
      <p:sp>
        <p:nvSpPr>
          <p:cNvPr id="45" name="TextBox 44">
            <a:extLst>
              <a:ext uri="{FF2B5EF4-FFF2-40B4-BE49-F238E27FC236}">
                <a16:creationId xmlns:a16="http://schemas.microsoft.com/office/drawing/2014/main" id="{740F4ECD-F75B-4BAC-9B39-1D2D35F66DCD}"/>
              </a:ext>
            </a:extLst>
          </p:cNvPr>
          <p:cNvSpPr txBox="1"/>
          <p:nvPr/>
        </p:nvSpPr>
        <p:spPr>
          <a:xfrm>
            <a:off x="7128072" y="2326840"/>
            <a:ext cx="899605" cy="261610"/>
          </a:xfrm>
          <a:prstGeom prst="rect">
            <a:avLst/>
          </a:prstGeom>
          <a:noFill/>
        </p:spPr>
        <p:txBody>
          <a:bodyPr wrap="none" rtlCol="0">
            <a:spAutoFit/>
          </a:bodyPr>
          <a:lstStyle/>
          <a:p>
            <a:r>
              <a:rPr lang="en-US" sz="1100" dirty="0"/>
              <a:t>Not checked</a:t>
            </a:r>
            <a:endParaRPr lang="en-IN" sz="1100" dirty="0"/>
          </a:p>
        </p:txBody>
      </p:sp>
      <p:sp>
        <p:nvSpPr>
          <p:cNvPr id="46" name="TextBox 45">
            <a:extLst>
              <a:ext uri="{FF2B5EF4-FFF2-40B4-BE49-F238E27FC236}">
                <a16:creationId xmlns:a16="http://schemas.microsoft.com/office/drawing/2014/main" id="{A31B3EE6-C4BF-4951-B9DD-29D546825261}"/>
              </a:ext>
            </a:extLst>
          </p:cNvPr>
          <p:cNvSpPr txBox="1"/>
          <p:nvPr/>
        </p:nvSpPr>
        <p:spPr>
          <a:xfrm>
            <a:off x="6756410" y="2716035"/>
            <a:ext cx="899605" cy="261610"/>
          </a:xfrm>
          <a:prstGeom prst="rect">
            <a:avLst/>
          </a:prstGeom>
          <a:noFill/>
        </p:spPr>
        <p:txBody>
          <a:bodyPr wrap="none" rtlCol="0">
            <a:spAutoFit/>
          </a:bodyPr>
          <a:lstStyle/>
          <a:p>
            <a:r>
              <a:rPr lang="en-US" sz="1100" dirty="0"/>
              <a:t>Not checked</a:t>
            </a:r>
            <a:endParaRPr lang="en-IN" sz="1100" dirty="0"/>
          </a:p>
        </p:txBody>
      </p:sp>
      <p:sp>
        <p:nvSpPr>
          <p:cNvPr id="47" name="TextBox 46">
            <a:extLst>
              <a:ext uri="{FF2B5EF4-FFF2-40B4-BE49-F238E27FC236}">
                <a16:creationId xmlns:a16="http://schemas.microsoft.com/office/drawing/2014/main" id="{739281AB-0FDC-4679-B46E-AB14017D1927}"/>
              </a:ext>
            </a:extLst>
          </p:cNvPr>
          <p:cNvSpPr txBox="1"/>
          <p:nvPr/>
        </p:nvSpPr>
        <p:spPr>
          <a:xfrm>
            <a:off x="6466476" y="3268718"/>
            <a:ext cx="899605" cy="261610"/>
          </a:xfrm>
          <a:prstGeom prst="rect">
            <a:avLst/>
          </a:prstGeom>
          <a:noFill/>
        </p:spPr>
        <p:txBody>
          <a:bodyPr wrap="none" rtlCol="0">
            <a:spAutoFit/>
          </a:bodyPr>
          <a:lstStyle/>
          <a:p>
            <a:r>
              <a:rPr lang="en-US" sz="1100" dirty="0"/>
              <a:t>Not checked</a:t>
            </a:r>
            <a:endParaRPr lang="en-IN" sz="1100" dirty="0"/>
          </a:p>
        </p:txBody>
      </p:sp>
      <p:sp>
        <p:nvSpPr>
          <p:cNvPr id="48" name="TextBox 47">
            <a:extLst>
              <a:ext uri="{FF2B5EF4-FFF2-40B4-BE49-F238E27FC236}">
                <a16:creationId xmlns:a16="http://schemas.microsoft.com/office/drawing/2014/main" id="{027E9545-7F44-4C5F-81A5-ADA00BDF3B04}"/>
              </a:ext>
            </a:extLst>
          </p:cNvPr>
          <p:cNvSpPr txBox="1"/>
          <p:nvPr/>
        </p:nvSpPr>
        <p:spPr>
          <a:xfrm>
            <a:off x="6447276" y="4176879"/>
            <a:ext cx="899605" cy="261610"/>
          </a:xfrm>
          <a:prstGeom prst="rect">
            <a:avLst/>
          </a:prstGeom>
          <a:noFill/>
        </p:spPr>
        <p:txBody>
          <a:bodyPr wrap="none" rtlCol="0">
            <a:spAutoFit/>
          </a:bodyPr>
          <a:lstStyle/>
          <a:p>
            <a:r>
              <a:rPr lang="en-US" sz="1100" dirty="0"/>
              <a:t>Not checked</a:t>
            </a:r>
            <a:endParaRPr lang="en-IN" sz="1100" dirty="0"/>
          </a:p>
        </p:txBody>
      </p:sp>
      <p:sp>
        <p:nvSpPr>
          <p:cNvPr id="49" name="TextBox 48">
            <a:extLst>
              <a:ext uri="{FF2B5EF4-FFF2-40B4-BE49-F238E27FC236}">
                <a16:creationId xmlns:a16="http://schemas.microsoft.com/office/drawing/2014/main" id="{78509088-FB61-4E5B-B484-C309E300C60B}"/>
              </a:ext>
            </a:extLst>
          </p:cNvPr>
          <p:cNvSpPr txBox="1"/>
          <p:nvPr/>
        </p:nvSpPr>
        <p:spPr>
          <a:xfrm>
            <a:off x="6848244" y="4801061"/>
            <a:ext cx="899605" cy="261610"/>
          </a:xfrm>
          <a:prstGeom prst="rect">
            <a:avLst/>
          </a:prstGeom>
          <a:noFill/>
        </p:spPr>
        <p:txBody>
          <a:bodyPr wrap="none" rtlCol="0">
            <a:spAutoFit/>
          </a:bodyPr>
          <a:lstStyle/>
          <a:p>
            <a:r>
              <a:rPr lang="en-US" sz="1100" dirty="0"/>
              <a:t>Not checked</a:t>
            </a:r>
            <a:endParaRPr lang="en-IN" sz="1100" dirty="0"/>
          </a:p>
        </p:txBody>
      </p:sp>
      <p:sp>
        <p:nvSpPr>
          <p:cNvPr id="50" name="TextBox 49">
            <a:extLst>
              <a:ext uri="{FF2B5EF4-FFF2-40B4-BE49-F238E27FC236}">
                <a16:creationId xmlns:a16="http://schemas.microsoft.com/office/drawing/2014/main" id="{B12D9600-3F8A-4F3B-94F7-BE8C4C765BBC}"/>
              </a:ext>
            </a:extLst>
          </p:cNvPr>
          <p:cNvSpPr txBox="1"/>
          <p:nvPr/>
        </p:nvSpPr>
        <p:spPr>
          <a:xfrm>
            <a:off x="7401535" y="5367771"/>
            <a:ext cx="899605" cy="261610"/>
          </a:xfrm>
          <a:prstGeom prst="rect">
            <a:avLst/>
          </a:prstGeom>
          <a:noFill/>
        </p:spPr>
        <p:txBody>
          <a:bodyPr wrap="none" rtlCol="0">
            <a:spAutoFit/>
          </a:bodyPr>
          <a:lstStyle/>
          <a:p>
            <a:r>
              <a:rPr lang="en-US" sz="1100" dirty="0"/>
              <a:t>Not checked</a:t>
            </a:r>
            <a:endParaRPr lang="en-IN" sz="1100" dirty="0"/>
          </a:p>
        </p:txBody>
      </p:sp>
      <p:pic>
        <p:nvPicPr>
          <p:cNvPr id="52" name="Picture 51">
            <a:extLst>
              <a:ext uri="{FF2B5EF4-FFF2-40B4-BE49-F238E27FC236}">
                <a16:creationId xmlns:a16="http://schemas.microsoft.com/office/drawing/2014/main" id="{5F72848A-CA8F-4D98-83EC-1FA9577DD225}"/>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r="3917" b="18576"/>
          <a:stretch/>
        </p:blipFill>
        <p:spPr>
          <a:xfrm>
            <a:off x="74629" y="3018108"/>
            <a:ext cx="1916550" cy="1218119"/>
          </a:xfrm>
          <a:prstGeom prst="rect">
            <a:avLst/>
          </a:prstGeom>
        </p:spPr>
      </p:pic>
      <p:graphicFrame>
        <p:nvGraphicFramePr>
          <p:cNvPr id="53" name="Table 52">
            <a:extLst>
              <a:ext uri="{FF2B5EF4-FFF2-40B4-BE49-F238E27FC236}">
                <a16:creationId xmlns:a16="http://schemas.microsoft.com/office/drawing/2014/main" id="{9A135D26-3B78-4993-9595-44F65D1DB057}"/>
              </a:ext>
            </a:extLst>
          </p:cNvPr>
          <p:cNvGraphicFramePr>
            <a:graphicFrameLocks noGrp="1"/>
          </p:cNvGraphicFramePr>
          <p:nvPr>
            <p:extLst>
              <p:ext uri="{D42A27DB-BD31-4B8C-83A1-F6EECF244321}">
                <p14:modId xmlns:p14="http://schemas.microsoft.com/office/powerpoint/2010/main" val="2537896635"/>
              </p:ext>
            </p:extLst>
          </p:nvPr>
        </p:nvGraphicFramePr>
        <p:xfrm>
          <a:off x="2118320" y="1325838"/>
          <a:ext cx="3892681" cy="3209925"/>
        </p:xfrm>
        <a:graphic>
          <a:graphicData uri="http://schemas.openxmlformats.org/drawingml/2006/table">
            <a:tbl>
              <a:tblPr firstRow="1" bandRow="1">
                <a:tableStyleId>{5C22544A-7EE6-4342-B048-85BDC9FD1C3A}</a:tableStyleId>
              </a:tblPr>
              <a:tblGrid>
                <a:gridCol w="1482437">
                  <a:extLst>
                    <a:ext uri="{9D8B030D-6E8A-4147-A177-3AD203B41FA5}">
                      <a16:colId xmlns:a16="http://schemas.microsoft.com/office/drawing/2014/main" val="1090581238"/>
                    </a:ext>
                  </a:extLst>
                </a:gridCol>
                <a:gridCol w="2410244">
                  <a:extLst>
                    <a:ext uri="{9D8B030D-6E8A-4147-A177-3AD203B41FA5}">
                      <a16:colId xmlns:a16="http://schemas.microsoft.com/office/drawing/2014/main" val="3553266981"/>
                    </a:ext>
                  </a:extLst>
                </a:gridCol>
              </a:tblGrid>
              <a:tr h="242827">
                <a:tc>
                  <a:txBody>
                    <a:bodyPr/>
                    <a:lstStyle/>
                    <a:p>
                      <a:r>
                        <a:rPr lang="en-US" sz="1200" dirty="0">
                          <a:solidFill>
                            <a:schemeClr val="tx1"/>
                          </a:solidFill>
                        </a:rPr>
                        <a:t>Chassis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b="0" kern="1200" dirty="0">
                          <a:solidFill>
                            <a:schemeClr val="tx1"/>
                          </a:solidFill>
                          <a:latin typeface="+mn-lt"/>
                          <a:ea typeface="+mn-ea"/>
                          <a:cs typeface="+mn-cs"/>
                        </a:rPr>
                        <a:t>MB1H3DHD6MPHN1170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569129"/>
                  </a:ext>
                </a:extLst>
              </a:tr>
              <a:tr h="242827">
                <a:tc>
                  <a:txBody>
                    <a:bodyPr/>
                    <a:lstStyle/>
                    <a:p>
                      <a:r>
                        <a:rPr lang="en-US" sz="1200" dirty="0" err="1">
                          <a:solidFill>
                            <a:schemeClr val="tx1"/>
                          </a:solidFill>
                        </a:rPr>
                        <a:t>Veh</a:t>
                      </a:r>
                      <a:r>
                        <a:rPr lang="en-US" sz="1200" dirty="0">
                          <a:solidFill>
                            <a:schemeClr val="tx1"/>
                          </a:solidFill>
                        </a:rPr>
                        <a:t> Reg. number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kern="1200" dirty="0">
                          <a:solidFill>
                            <a:schemeClr val="tx1"/>
                          </a:solidFill>
                          <a:latin typeface="+mn-lt"/>
                          <a:ea typeface="+mn-ea"/>
                          <a:cs typeface="+mn-cs"/>
                        </a:rPr>
                        <a:t>MH31FC5689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47141060"/>
                  </a:ext>
                </a:extLst>
              </a:tr>
              <a:tr h="242827">
                <a:tc>
                  <a:txBody>
                    <a:bodyPr/>
                    <a:lstStyle/>
                    <a:p>
                      <a:r>
                        <a:rPr lang="en-US" sz="1200" dirty="0">
                          <a:solidFill>
                            <a:schemeClr val="tx1"/>
                          </a:solidFill>
                        </a:rPr>
                        <a:t>CBN number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kern="1200" dirty="0">
                          <a:solidFill>
                            <a:schemeClr val="tx1"/>
                          </a:solidFill>
                          <a:latin typeface="+mn-lt"/>
                          <a:ea typeface="+mn-ea"/>
                          <a:cs typeface="+mn-cs"/>
                        </a:rPr>
                        <a:t>CTG282016B0003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7888512"/>
                  </a:ext>
                </a:extLst>
              </a:tr>
              <a:tr h="404712">
                <a:tc>
                  <a:txBody>
                    <a:bodyPr/>
                    <a:lstStyle/>
                    <a:p>
                      <a:r>
                        <a:rPr lang="en-US" sz="1200" dirty="0" err="1">
                          <a:solidFill>
                            <a:schemeClr val="tx1"/>
                          </a:solidFill>
                        </a:rPr>
                        <a:t>Veh</a:t>
                      </a:r>
                      <a:r>
                        <a:rPr lang="en-US" sz="1200" dirty="0">
                          <a:solidFill>
                            <a:schemeClr val="tx1"/>
                          </a:solidFill>
                        </a:rPr>
                        <a:t> 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BR" sz="1200" kern="1200" dirty="0">
                          <a:solidFill>
                            <a:schemeClr val="tx1"/>
                          </a:solidFill>
                          <a:latin typeface="+mn-lt"/>
                          <a:ea typeface="+mn-ea"/>
                          <a:cs typeface="+mn-cs"/>
                        </a:rPr>
                        <a:t>M2820T   H 6SET L2R2 R4 SNR  LC 16FET</a:t>
                      </a:r>
                      <a:endParaRPr lang="en-US" sz="1200" kern="1200" dirty="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33030"/>
                  </a:ext>
                </a:extLst>
              </a:tr>
              <a:tr h="242827">
                <a:tc>
                  <a:txBody>
                    <a:bodyPr/>
                    <a:lstStyle/>
                    <a:p>
                      <a:r>
                        <a:rPr lang="en-US" sz="1200" dirty="0">
                          <a:solidFill>
                            <a:schemeClr val="tx1"/>
                          </a:solidFill>
                        </a:rPr>
                        <a:t>DOS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kern="1200" dirty="0">
                          <a:solidFill>
                            <a:schemeClr val="tx1"/>
                          </a:solidFill>
                          <a:latin typeface="+mn-lt"/>
                          <a:ea typeface="+mn-ea"/>
                          <a:cs typeface="+mn-cs"/>
                        </a:rPr>
                        <a:t>29-Oct-21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7256787"/>
                  </a:ext>
                </a:extLst>
              </a:tr>
              <a:tr h="242827">
                <a:tc>
                  <a:txBody>
                    <a:bodyPr/>
                    <a:lstStyle/>
                    <a:p>
                      <a:r>
                        <a:rPr lang="en-US" sz="1200" dirty="0">
                          <a:solidFill>
                            <a:schemeClr val="tx1"/>
                          </a:solidFill>
                        </a:rPr>
                        <a:t>Date of inspection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kern="1200" dirty="0">
                          <a:solidFill>
                            <a:schemeClr val="tx1"/>
                          </a:solidFill>
                          <a:latin typeface="+mn-lt"/>
                          <a:ea typeface="+mn-ea"/>
                          <a:cs typeface="+mn-cs"/>
                        </a:rPr>
                        <a:t>22-Mar-22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67760285"/>
                  </a:ext>
                </a:extLst>
              </a:tr>
              <a:tr h="242827">
                <a:tc>
                  <a:txBody>
                    <a:bodyPr/>
                    <a:lstStyle/>
                    <a:p>
                      <a:r>
                        <a:rPr lang="en-US" sz="1200" dirty="0">
                          <a:solidFill>
                            <a:schemeClr val="tx1"/>
                          </a:solidFill>
                        </a:rPr>
                        <a:t>Hours covered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kern="1200" dirty="0">
                          <a:solidFill>
                            <a:schemeClr val="tx1"/>
                          </a:solidFill>
                          <a:latin typeface="+mn-lt"/>
                          <a:ea typeface="+mn-ea"/>
                          <a:cs typeface="+mn-cs"/>
                        </a:rPr>
                        <a:t>650 hours/ 20949 kms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22702522"/>
                  </a:ext>
                </a:extLst>
              </a:tr>
              <a:tr h="242827">
                <a:tc>
                  <a:txBody>
                    <a:bodyPr/>
                    <a:lstStyle/>
                    <a:p>
                      <a:r>
                        <a:rPr lang="en-US" sz="1200" kern="1200" dirty="0">
                          <a:solidFill>
                            <a:schemeClr val="tx1"/>
                          </a:solidFill>
                          <a:latin typeface="+mn-lt"/>
                          <a:ea typeface="+mn-ea"/>
                          <a:cs typeface="+mn-cs"/>
                        </a:rPr>
                        <a:t>Load body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Not Extended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6770051"/>
                  </a:ext>
                </a:extLst>
              </a:tr>
              <a:tr h="404712">
                <a:tc>
                  <a:txBody>
                    <a:bodyPr/>
                    <a:lstStyle/>
                    <a:p>
                      <a:r>
                        <a:rPr lang="en-US" sz="1200" kern="1200" dirty="0">
                          <a:solidFill>
                            <a:schemeClr val="tx1"/>
                          </a:solidFill>
                          <a:latin typeface="+mn-lt"/>
                          <a:ea typeface="+mn-ea"/>
                          <a:cs typeface="+mn-cs"/>
                        </a:rPr>
                        <a:t>Rear axle observations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No Drive head joint leak &amp; no bolt loosening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40773973"/>
                  </a:ext>
                </a:extLst>
              </a:tr>
              <a:tr h="332201">
                <a:tc>
                  <a:txBody>
                    <a:bodyPr/>
                    <a:lstStyle/>
                    <a:p>
                      <a:pPr algn="l" fontAlgn="ctr"/>
                      <a:r>
                        <a:rPr lang="en-US" sz="1200" kern="1200" dirty="0">
                          <a:solidFill>
                            <a:schemeClr val="tx1"/>
                          </a:solidFill>
                          <a:latin typeface="+mn-lt"/>
                          <a:ea typeface="+mn-ea"/>
                          <a:cs typeface="+mn-cs"/>
                        </a:rPr>
                        <a:t>Previous history/ Remarks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US" sz="1200" kern="1200" dirty="0">
                          <a:solidFill>
                            <a:schemeClr val="tx1"/>
                          </a:solidFill>
                          <a:latin typeface="+mn-lt"/>
                          <a:ea typeface="+mn-ea"/>
                          <a:cs typeface="+mn-cs"/>
                        </a:rPr>
                        <a:t>No attention related to rear axle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2943587"/>
                  </a:ext>
                </a:extLst>
              </a:tr>
            </a:tbl>
          </a:graphicData>
        </a:graphic>
      </p:graphicFrame>
      <p:sp>
        <p:nvSpPr>
          <p:cNvPr id="54" name="TextBox 53">
            <a:extLst>
              <a:ext uri="{FF2B5EF4-FFF2-40B4-BE49-F238E27FC236}">
                <a16:creationId xmlns:a16="http://schemas.microsoft.com/office/drawing/2014/main" id="{B3CE7DAA-56CE-498D-9C8A-8A8EA6465988}"/>
              </a:ext>
            </a:extLst>
          </p:cNvPr>
          <p:cNvSpPr txBox="1"/>
          <p:nvPr/>
        </p:nvSpPr>
        <p:spPr>
          <a:xfrm>
            <a:off x="1007533" y="4676747"/>
            <a:ext cx="559769" cy="369332"/>
          </a:xfrm>
          <a:prstGeom prst="rect">
            <a:avLst/>
          </a:prstGeom>
          <a:noFill/>
        </p:spPr>
        <p:txBody>
          <a:bodyPr wrap="none" rtlCol="0">
            <a:spAutoFit/>
          </a:bodyPr>
          <a:lstStyle/>
          <a:p>
            <a:r>
              <a:rPr lang="en-US" dirty="0"/>
              <a:t>RA1</a:t>
            </a:r>
            <a:endParaRPr lang="en-IN" dirty="0"/>
          </a:p>
        </p:txBody>
      </p:sp>
      <p:sp>
        <p:nvSpPr>
          <p:cNvPr id="55" name="TextBox 54">
            <a:extLst>
              <a:ext uri="{FF2B5EF4-FFF2-40B4-BE49-F238E27FC236}">
                <a16:creationId xmlns:a16="http://schemas.microsoft.com/office/drawing/2014/main" id="{D2FE1548-F232-41C9-9F12-4F2AFCFE5F2A}"/>
              </a:ext>
            </a:extLst>
          </p:cNvPr>
          <p:cNvSpPr txBox="1"/>
          <p:nvPr/>
        </p:nvSpPr>
        <p:spPr>
          <a:xfrm>
            <a:off x="3707172" y="4677096"/>
            <a:ext cx="559769" cy="369332"/>
          </a:xfrm>
          <a:prstGeom prst="rect">
            <a:avLst/>
          </a:prstGeom>
          <a:noFill/>
        </p:spPr>
        <p:txBody>
          <a:bodyPr wrap="none" rtlCol="0">
            <a:spAutoFit/>
          </a:bodyPr>
          <a:lstStyle/>
          <a:p>
            <a:r>
              <a:rPr lang="en-US" dirty="0"/>
              <a:t>RA2</a:t>
            </a:r>
            <a:endParaRPr lang="en-IN" dirty="0"/>
          </a:p>
        </p:txBody>
      </p:sp>
      <p:sp>
        <p:nvSpPr>
          <p:cNvPr id="56" name="TextBox 55">
            <a:extLst>
              <a:ext uri="{FF2B5EF4-FFF2-40B4-BE49-F238E27FC236}">
                <a16:creationId xmlns:a16="http://schemas.microsoft.com/office/drawing/2014/main" id="{0FEC3BF9-CA97-49BB-BB14-6B6CCDBF900B}"/>
              </a:ext>
            </a:extLst>
          </p:cNvPr>
          <p:cNvSpPr txBox="1"/>
          <p:nvPr/>
        </p:nvSpPr>
        <p:spPr>
          <a:xfrm>
            <a:off x="229597" y="4485809"/>
            <a:ext cx="4865819" cy="307777"/>
          </a:xfrm>
          <a:prstGeom prst="rect">
            <a:avLst/>
          </a:prstGeom>
          <a:noFill/>
        </p:spPr>
        <p:txBody>
          <a:bodyPr wrap="none" rtlCol="0">
            <a:spAutoFit/>
          </a:bodyPr>
          <a:lstStyle/>
          <a:p>
            <a:r>
              <a:rPr lang="en-US" sz="1400" b="1" dirty="0"/>
              <a:t>No leak at drive head mtg joint and no bolt loosening observed</a:t>
            </a:r>
          </a:p>
        </p:txBody>
      </p:sp>
    </p:spTree>
    <p:extLst>
      <p:ext uri="{BB962C8B-B14F-4D97-AF65-F5344CB8AC3E}">
        <p14:creationId xmlns:p14="http://schemas.microsoft.com/office/powerpoint/2010/main" val="2070284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9112C7-EFF4-453F-A25A-FBBE29F44FD7}"/>
              </a:ext>
            </a:extLst>
          </p:cNvPr>
          <p:cNvSpPr txBox="1"/>
          <p:nvPr/>
        </p:nvSpPr>
        <p:spPr>
          <a:xfrm>
            <a:off x="961639" y="333401"/>
            <a:ext cx="10509924" cy="461665"/>
          </a:xfrm>
          <a:prstGeom prst="rect">
            <a:avLst/>
          </a:prstGeom>
          <a:noFill/>
        </p:spPr>
        <p:txBody>
          <a:bodyPr wrap="square" rtlCol="0">
            <a:spAutoFit/>
          </a:bodyPr>
          <a:lstStyle/>
          <a:p>
            <a:r>
              <a:rPr lang="en-US" sz="2400" b="1" dirty="0"/>
              <a:t>Warranty claims in 143 nos. of 6X4 2820 NRS Tippers sold at Nagpur Area Office</a:t>
            </a:r>
            <a:endParaRPr lang="en-US" sz="2400" b="1" dirty="0">
              <a:solidFill>
                <a:srgbClr val="0000FF"/>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3679892680"/>
              </p:ext>
            </p:extLst>
          </p:nvPr>
        </p:nvGraphicFramePr>
        <p:xfrm>
          <a:off x="419167" y="3654968"/>
          <a:ext cx="11594867" cy="3036776"/>
        </p:xfrm>
        <a:graphic>
          <a:graphicData uri="http://schemas.openxmlformats.org/drawingml/2006/table">
            <a:tbl>
              <a:tblPr/>
              <a:tblGrid>
                <a:gridCol w="754041">
                  <a:extLst>
                    <a:ext uri="{9D8B030D-6E8A-4147-A177-3AD203B41FA5}">
                      <a16:colId xmlns:a16="http://schemas.microsoft.com/office/drawing/2014/main" val="2257687084"/>
                    </a:ext>
                  </a:extLst>
                </a:gridCol>
                <a:gridCol w="1400361">
                  <a:extLst>
                    <a:ext uri="{9D8B030D-6E8A-4147-A177-3AD203B41FA5}">
                      <a16:colId xmlns:a16="http://schemas.microsoft.com/office/drawing/2014/main" val="3383723629"/>
                    </a:ext>
                  </a:extLst>
                </a:gridCol>
                <a:gridCol w="622382">
                  <a:extLst>
                    <a:ext uri="{9D8B030D-6E8A-4147-A177-3AD203B41FA5}">
                      <a16:colId xmlns:a16="http://schemas.microsoft.com/office/drawing/2014/main" val="2236127189"/>
                    </a:ext>
                  </a:extLst>
                </a:gridCol>
                <a:gridCol w="493717">
                  <a:extLst>
                    <a:ext uri="{9D8B030D-6E8A-4147-A177-3AD203B41FA5}">
                      <a16:colId xmlns:a16="http://schemas.microsoft.com/office/drawing/2014/main" val="1461444871"/>
                    </a:ext>
                  </a:extLst>
                </a:gridCol>
                <a:gridCol w="897667">
                  <a:extLst>
                    <a:ext uri="{9D8B030D-6E8A-4147-A177-3AD203B41FA5}">
                      <a16:colId xmlns:a16="http://schemas.microsoft.com/office/drawing/2014/main" val="181074770"/>
                    </a:ext>
                  </a:extLst>
                </a:gridCol>
                <a:gridCol w="897667">
                  <a:extLst>
                    <a:ext uri="{9D8B030D-6E8A-4147-A177-3AD203B41FA5}">
                      <a16:colId xmlns:a16="http://schemas.microsoft.com/office/drawing/2014/main" val="3515063182"/>
                    </a:ext>
                  </a:extLst>
                </a:gridCol>
                <a:gridCol w="2289052">
                  <a:extLst>
                    <a:ext uri="{9D8B030D-6E8A-4147-A177-3AD203B41FA5}">
                      <a16:colId xmlns:a16="http://schemas.microsoft.com/office/drawing/2014/main" val="3728251713"/>
                    </a:ext>
                  </a:extLst>
                </a:gridCol>
                <a:gridCol w="1723521">
                  <a:extLst>
                    <a:ext uri="{9D8B030D-6E8A-4147-A177-3AD203B41FA5}">
                      <a16:colId xmlns:a16="http://schemas.microsoft.com/office/drawing/2014/main" val="241662172"/>
                    </a:ext>
                  </a:extLst>
                </a:gridCol>
                <a:gridCol w="1807303">
                  <a:extLst>
                    <a:ext uri="{9D8B030D-6E8A-4147-A177-3AD203B41FA5}">
                      <a16:colId xmlns:a16="http://schemas.microsoft.com/office/drawing/2014/main" val="2323735517"/>
                    </a:ext>
                  </a:extLst>
                </a:gridCol>
                <a:gridCol w="709156">
                  <a:extLst>
                    <a:ext uri="{9D8B030D-6E8A-4147-A177-3AD203B41FA5}">
                      <a16:colId xmlns:a16="http://schemas.microsoft.com/office/drawing/2014/main" val="2739435476"/>
                    </a:ext>
                  </a:extLst>
                </a:gridCol>
              </a:tblGrid>
              <a:tr h="326981">
                <a:tc>
                  <a:txBody>
                    <a:bodyPr/>
                    <a:lstStyle/>
                    <a:p>
                      <a:pPr algn="l" fontAlgn="ctr"/>
                      <a:r>
                        <a:rPr lang="en-US" sz="900" b="1" i="0" u="none" strike="noStrike">
                          <a:solidFill>
                            <a:srgbClr val="000000"/>
                          </a:solidFill>
                          <a:effectLst/>
                          <a:latin typeface="Calibri" panose="020F0502020204030204" pitchFamily="34" charset="0"/>
                        </a:rPr>
                        <a:t>Claim No</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US" sz="900" b="1" i="0" u="none" strike="noStrike">
                          <a:solidFill>
                            <a:srgbClr val="000000"/>
                          </a:solidFill>
                          <a:effectLst/>
                          <a:latin typeface="Calibri" panose="020F0502020204030204" pitchFamily="34" charset="0"/>
                        </a:rPr>
                        <a:t>Chassis number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900" b="1" i="0" u="none" strike="noStrike">
                          <a:solidFill>
                            <a:srgbClr val="000000"/>
                          </a:solidFill>
                          <a:effectLst/>
                          <a:latin typeface="Calibri" panose="020F0502020204030204" pitchFamily="34" charset="0"/>
                        </a:rPr>
                        <a:t>KM Reading</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900" b="1" i="0" u="none" strike="noStrike">
                          <a:solidFill>
                            <a:srgbClr val="000000"/>
                          </a:solidFill>
                          <a:effectLst/>
                          <a:latin typeface="Calibri" panose="020F0502020204030204" pitchFamily="34" charset="0"/>
                        </a:rPr>
                        <a:t>km/hrs</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900" b="1" i="0" u="none" strike="noStrike">
                          <a:solidFill>
                            <a:srgbClr val="000000"/>
                          </a:solidFill>
                          <a:effectLst/>
                          <a:latin typeface="Calibri" panose="020F0502020204030204" pitchFamily="34" charset="0"/>
                        </a:rPr>
                        <a:t>Sold date</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900" b="1" i="0" u="none" strike="noStrike">
                          <a:solidFill>
                            <a:srgbClr val="000000"/>
                          </a:solidFill>
                          <a:effectLst/>
                          <a:latin typeface="Calibri" panose="020F0502020204030204" pitchFamily="34" charset="0"/>
                        </a:rPr>
                        <a:t>Date Of Failure</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US" sz="900" b="1" i="0" u="none" strike="noStrike">
                          <a:solidFill>
                            <a:srgbClr val="000000"/>
                          </a:solidFill>
                          <a:effectLst/>
                          <a:latin typeface="Calibri" panose="020F0502020204030204" pitchFamily="34" charset="0"/>
                        </a:rPr>
                        <a:t>Material Description</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US" sz="900" b="1" i="0" u="none" strike="noStrike">
                          <a:solidFill>
                            <a:srgbClr val="000000"/>
                          </a:solidFill>
                          <a:effectLst/>
                          <a:latin typeface="Calibri" panose="020F0502020204030204" pitchFamily="34" charset="0"/>
                        </a:rPr>
                        <a:t>Dealer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US" sz="900" b="1" i="0" u="none" strike="noStrike">
                          <a:solidFill>
                            <a:srgbClr val="000000"/>
                          </a:solidFill>
                          <a:effectLst/>
                          <a:latin typeface="Calibri" panose="020F0502020204030204" pitchFamily="34" charset="0"/>
                        </a:rPr>
                        <a:t>Defect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US" sz="900" b="1" i="0" u="none" strike="noStrike">
                          <a:solidFill>
                            <a:srgbClr val="000000"/>
                          </a:solidFill>
                          <a:effectLst/>
                          <a:latin typeface="Calibri" panose="020F0502020204030204" pitchFamily="34" charset="0"/>
                        </a:rPr>
                        <a:t>Material/ Labour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extLst>
                  <a:ext uri="{0D108BD9-81ED-4DB2-BD59-A6C34878D82A}">
                    <a16:rowId xmlns:a16="http://schemas.microsoft.com/office/drawing/2014/main" val="2859196381"/>
                  </a:ext>
                </a:extLst>
              </a:tr>
              <a:tr h="180653">
                <a:tc>
                  <a:txBody>
                    <a:bodyPr/>
                    <a:lstStyle/>
                    <a:p>
                      <a:pPr algn="l" fontAlgn="ctr"/>
                      <a:r>
                        <a:rPr lang="en-US" sz="900" b="0" i="0" u="none" strike="noStrike">
                          <a:solidFill>
                            <a:srgbClr val="000000"/>
                          </a:solidFill>
                          <a:effectLst/>
                          <a:latin typeface="Calibri" panose="020F0502020204030204" pitchFamily="34" charset="0"/>
                        </a:rPr>
                        <a:t>26816419</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MB1H3DHD9LRMJ2628</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1584</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30-Jan-21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11-Mar-22</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N3 SNR  LC 16FET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AMPL-Nagpur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Drive head mtg joint leak</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Labour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00327920"/>
                  </a:ext>
                </a:extLst>
              </a:tr>
              <a:tr h="180653">
                <a:tc>
                  <a:txBody>
                    <a:bodyPr/>
                    <a:lstStyle/>
                    <a:p>
                      <a:pPr algn="l" fontAlgn="ctr"/>
                      <a:r>
                        <a:rPr lang="en-US" sz="900" b="0" i="0" u="none" strike="noStrike">
                          <a:solidFill>
                            <a:srgbClr val="000000"/>
                          </a:solidFill>
                          <a:effectLst/>
                          <a:latin typeface="Calibri" panose="020F0502020204030204" pitchFamily="34" charset="0"/>
                        </a:rPr>
                        <a:t>26297272</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MB1H3DHD9LRMJ2628</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981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30-Jan-21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3-Oct-21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N3 SNR  LC 16FET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AMPL-Nagpur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Drive head mtg joint leak</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Labour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9823518"/>
                  </a:ext>
                </a:extLst>
              </a:tr>
              <a:tr h="180653">
                <a:tc>
                  <a:txBody>
                    <a:bodyPr/>
                    <a:lstStyle/>
                    <a:p>
                      <a:pPr algn="l" fontAlgn="ctr"/>
                      <a:r>
                        <a:rPr lang="en-US" sz="900" b="0" i="0" u="none" strike="noStrike">
                          <a:solidFill>
                            <a:srgbClr val="000000"/>
                          </a:solidFill>
                          <a:effectLst/>
                          <a:latin typeface="Calibri" panose="020F0502020204030204" pitchFamily="34" charset="0"/>
                        </a:rPr>
                        <a:t>25797608</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MB1H3DHD0LRCE8071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1707</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17-Oct-20</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2-Apr-21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R4 SNR  LC 16FET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AMPL-Nagpur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Drive head mtg joint leak</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Labour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19012287"/>
                  </a:ext>
                </a:extLst>
              </a:tr>
              <a:tr h="180653">
                <a:tc>
                  <a:txBody>
                    <a:bodyPr/>
                    <a:lstStyle/>
                    <a:p>
                      <a:pPr algn="l" fontAlgn="ctr"/>
                      <a:r>
                        <a:rPr lang="en-US" sz="900" b="0" i="0" u="none" strike="noStrike">
                          <a:solidFill>
                            <a:srgbClr val="000000"/>
                          </a:solidFill>
                          <a:effectLst/>
                          <a:latin typeface="Calibri" panose="020F0502020204030204" pitchFamily="34" charset="0"/>
                        </a:rPr>
                        <a:t>26187815</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MB1H3DHD2LRAG0071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1575</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31-Dec-20</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17-Aug-21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N3 SNR  LC 14FET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Arya </a:t>
                      </a:r>
                      <a:r>
                        <a:rPr lang="en-US" sz="900" b="0" i="0" u="none" strike="noStrike" dirty="0" err="1">
                          <a:solidFill>
                            <a:srgbClr val="000000"/>
                          </a:solidFill>
                          <a:effectLst/>
                          <a:latin typeface="Calibri" panose="020F0502020204030204" pitchFamily="34" charset="0"/>
                        </a:rPr>
                        <a:t>Autowheels</a:t>
                      </a:r>
                      <a:r>
                        <a:rPr lang="en-US" sz="900" b="0" i="0" u="none" strike="noStrike" dirty="0">
                          <a:solidFill>
                            <a:srgbClr val="000000"/>
                          </a:solidFill>
                          <a:effectLst/>
                          <a:latin typeface="Calibri" panose="020F0502020204030204" pitchFamily="34" charset="0"/>
                        </a:rPr>
                        <a:t>-Nagpur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Casing bend</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Labour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60838827"/>
                  </a:ext>
                </a:extLst>
              </a:tr>
              <a:tr h="180653">
                <a:tc>
                  <a:txBody>
                    <a:bodyPr/>
                    <a:lstStyle/>
                    <a:p>
                      <a:pPr algn="l" fontAlgn="ctr"/>
                      <a:r>
                        <a:rPr lang="en-US" sz="900" b="0" i="0" u="none" strike="noStrike">
                          <a:solidFill>
                            <a:srgbClr val="000000"/>
                          </a:solidFill>
                          <a:effectLst/>
                          <a:latin typeface="Calibri" panose="020F0502020204030204" pitchFamily="34" charset="0"/>
                        </a:rPr>
                        <a:t>26496219</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MB1H3DHD0LRAG3115</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1834</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12-Nov-20</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8-Dec-21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R4 SNR  LC 16FET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Arya </a:t>
                      </a:r>
                      <a:r>
                        <a:rPr lang="en-US" sz="900" b="0" i="0" u="none" strike="noStrike" dirty="0" err="1">
                          <a:solidFill>
                            <a:srgbClr val="000000"/>
                          </a:solidFill>
                          <a:effectLst/>
                          <a:latin typeface="Calibri" panose="020F0502020204030204" pitchFamily="34" charset="0"/>
                        </a:rPr>
                        <a:t>Autowheels</a:t>
                      </a:r>
                      <a:r>
                        <a:rPr lang="en-US" sz="900" b="0" i="0" u="none" strike="noStrike" dirty="0">
                          <a:solidFill>
                            <a:srgbClr val="000000"/>
                          </a:solidFill>
                          <a:effectLst/>
                          <a:latin typeface="Calibri" panose="020F0502020204030204" pitchFamily="34" charset="0"/>
                        </a:rPr>
                        <a:t>-Nagpur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Casing bend</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Labour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1380836"/>
                  </a:ext>
                </a:extLst>
              </a:tr>
              <a:tr h="180653">
                <a:tc>
                  <a:txBody>
                    <a:bodyPr/>
                    <a:lstStyle/>
                    <a:p>
                      <a:pPr algn="l" fontAlgn="ctr"/>
                      <a:r>
                        <a:rPr lang="en-US" sz="900" b="0" i="0" u="none" strike="noStrike">
                          <a:solidFill>
                            <a:srgbClr val="000000"/>
                          </a:solidFill>
                          <a:effectLst/>
                          <a:latin typeface="Calibri" panose="020F0502020204030204" pitchFamily="34" charset="0"/>
                        </a:rPr>
                        <a:t>26353082</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MB1H3DHD2LRAG0071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1851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31-Dec-20</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9-Oct-21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N3 SNR  LC 14FET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Arya </a:t>
                      </a:r>
                      <a:r>
                        <a:rPr lang="en-US" sz="900" b="0" i="0" u="none" strike="noStrike" dirty="0" err="1">
                          <a:solidFill>
                            <a:srgbClr val="000000"/>
                          </a:solidFill>
                          <a:effectLst/>
                          <a:latin typeface="Calibri" panose="020F0502020204030204" pitchFamily="34" charset="0"/>
                        </a:rPr>
                        <a:t>Autowheels</a:t>
                      </a:r>
                      <a:r>
                        <a:rPr lang="en-US" sz="900" b="0" i="0" u="none" strike="noStrike" dirty="0">
                          <a:solidFill>
                            <a:srgbClr val="000000"/>
                          </a:solidFill>
                          <a:effectLst/>
                          <a:latin typeface="Calibri" panose="020F0502020204030204" pitchFamily="34" charset="0"/>
                        </a:rPr>
                        <a:t>-Nagpur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Casing crack at Spring seat area</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Labour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7303405"/>
                  </a:ext>
                </a:extLst>
              </a:tr>
              <a:tr h="180653">
                <a:tc>
                  <a:txBody>
                    <a:bodyPr/>
                    <a:lstStyle/>
                    <a:p>
                      <a:pPr algn="l" fontAlgn="ctr"/>
                      <a:r>
                        <a:rPr lang="en-US" sz="900" b="0" i="0" u="none" strike="noStrike">
                          <a:solidFill>
                            <a:srgbClr val="000000"/>
                          </a:solidFill>
                          <a:effectLst/>
                          <a:latin typeface="Calibri" panose="020F0502020204030204" pitchFamily="34" charset="0"/>
                        </a:rPr>
                        <a:t>26682968</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MB1H3DHD0LPYL7943</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1887</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31-Dec-20</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2-Feb-22</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R4 SNR  LC 16FET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Universal-</a:t>
                      </a:r>
                      <a:r>
                        <a:rPr lang="en-US" sz="900" b="0" i="0" u="none" strike="noStrike" dirty="0" err="1">
                          <a:solidFill>
                            <a:srgbClr val="000000"/>
                          </a:solidFill>
                          <a:effectLst/>
                          <a:latin typeface="Calibri" panose="020F0502020204030204" pitchFamily="34" charset="0"/>
                        </a:rPr>
                        <a:t>Kamptee</a:t>
                      </a:r>
                      <a:r>
                        <a:rPr lang="en-US" sz="900" b="0" i="0" u="none" strike="noStrike" dirty="0">
                          <a:solidFill>
                            <a:srgbClr val="000000"/>
                          </a:solidFill>
                          <a:effectLst/>
                          <a:latin typeface="Calibri" panose="020F0502020204030204" pitchFamily="34" charset="0"/>
                        </a:rPr>
                        <a:t> Road</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Thru shaft bearing failure</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Labour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3404529"/>
                  </a:ext>
                </a:extLst>
              </a:tr>
              <a:tr h="180653">
                <a:tc>
                  <a:txBody>
                    <a:bodyPr/>
                    <a:lstStyle/>
                    <a:p>
                      <a:pPr algn="l" fontAlgn="ctr"/>
                      <a:r>
                        <a:rPr lang="en-US" sz="900" b="0" i="0" u="none" strike="noStrike">
                          <a:solidFill>
                            <a:srgbClr val="000000"/>
                          </a:solidFill>
                          <a:effectLst/>
                          <a:latin typeface="Calibri" panose="020F0502020204030204" pitchFamily="34" charset="0"/>
                        </a:rPr>
                        <a:t>26684332</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MB1H3DHD2LPML9567</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1189</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6-Feb-21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1-Feb-22</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R4 SNR  LC 16FET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AMPL-Nagpur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Input shaft seal leak</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Material</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33786958"/>
                  </a:ext>
                </a:extLst>
              </a:tr>
              <a:tr h="180653">
                <a:tc>
                  <a:txBody>
                    <a:bodyPr/>
                    <a:lstStyle/>
                    <a:p>
                      <a:pPr algn="l" fontAlgn="ctr"/>
                      <a:r>
                        <a:rPr lang="en-US" sz="900" b="0" i="0" u="none" strike="noStrike">
                          <a:solidFill>
                            <a:srgbClr val="000000"/>
                          </a:solidFill>
                          <a:effectLst/>
                          <a:latin typeface="Calibri" panose="020F0502020204030204" pitchFamily="34" charset="0"/>
                        </a:rPr>
                        <a:t>26521312</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MB1H3DHDXMPKM4222</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731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30-Mar-21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16-Dec-21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R4 SNR  LC 16FET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AMPL-Nagpur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Input shaft seal leak</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Material</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44468703"/>
                  </a:ext>
                </a:extLst>
              </a:tr>
              <a:tr h="180653">
                <a:tc>
                  <a:txBody>
                    <a:bodyPr/>
                    <a:lstStyle/>
                    <a:p>
                      <a:pPr algn="l" fontAlgn="ctr"/>
                      <a:r>
                        <a:rPr lang="en-US" sz="900" b="0" i="0" u="none" strike="noStrike">
                          <a:solidFill>
                            <a:srgbClr val="000000"/>
                          </a:solidFill>
                          <a:effectLst/>
                          <a:latin typeface="Calibri" panose="020F0502020204030204" pitchFamily="34" charset="0"/>
                        </a:rPr>
                        <a:t>26381896</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MB1H3DHD4LPYL7945</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1579</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29-Dec-20</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29-Oct-21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R4 SNR  LC 16FET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AMPL-Nagpur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Diff lock not working</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Labour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20695003"/>
                  </a:ext>
                </a:extLst>
              </a:tr>
              <a:tr h="180653">
                <a:tc>
                  <a:txBody>
                    <a:bodyPr/>
                    <a:lstStyle/>
                    <a:p>
                      <a:pPr algn="l" fontAlgn="ctr"/>
                      <a:r>
                        <a:rPr lang="en-US" sz="900" b="0" i="0" u="none" strike="noStrike">
                          <a:solidFill>
                            <a:srgbClr val="000000"/>
                          </a:solidFill>
                          <a:effectLst/>
                          <a:latin typeface="Calibri" panose="020F0502020204030204" pitchFamily="34" charset="0"/>
                        </a:rPr>
                        <a:t>26353462</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MB1H3DHD6LPAL7263</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1520</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17-Feb-21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10-Oct-21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N3 SNR  LC 14FET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RM-</a:t>
                      </a:r>
                      <a:r>
                        <a:rPr lang="en-US" sz="900" b="0" i="0" u="none" strike="noStrike" dirty="0" err="1">
                          <a:solidFill>
                            <a:srgbClr val="000000"/>
                          </a:solidFill>
                          <a:effectLst/>
                          <a:latin typeface="Calibri" panose="020F0502020204030204" pitchFamily="34" charset="0"/>
                        </a:rPr>
                        <a:t>Sangli</a:t>
                      </a:r>
                      <a:endParaRPr lang="en-US" sz="900" b="0" i="0" u="none" strike="noStrike" dirty="0">
                        <a:solidFill>
                          <a:srgbClr val="000000"/>
                        </a:solidFill>
                        <a:effectLst/>
                        <a:latin typeface="Calibri" panose="020F0502020204030204" pitchFamily="34" charset="0"/>
                      </a:endParaRP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Input shaft failure</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Material</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6568029"/>
                  </a:ext>
                </a:extLst>
              </a:tr>
              <a:tr h="180653">
                <a:tc>
                  <a:txBody>
                    <a:bodyPr/>
                    <a:lstStyle/>
                    <a:p>
                      <a:pPr algn="l" fontAlgn="ctr"/>
                      <a:r>
                        <a:rPr lang="en-US" sz="900" b="0" i="0" u="none" strike="noStrike">
                          <a:solidFill>
                            <a:srgbClr val="000000"/>
                          </a:solidFill>
                          <a:effectLst/>
                          <a:latin typeface="Calibri" panose="020F0502020204030204" pitchFamily="34" charset="0"/>
                        </a:rPr>
                        <a:t>26353086</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MB1H3DHD2LRAG0071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1851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31-Dec-20</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9-Oct-21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N3 SNR  LC 14FET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Arya </a:t>
                      </a:r>
                      <a:r>
                        <a:rPr lang="en-US" sz="900" b="0" i="0" u="none" strike="noStrike" dirty="0" err="1">
                          <a:solidFill>
                            <a:srgbClr val="000000"/>
                          </a:solidFill>
                          <a:effectLst/>
                          <a:latin typeface="Calibri" panose="020F0502020204030204" pitchFamily="34" charset="0"/>
                        </a:rPr>
                        <a:t>Autowheels</a:t>
                      </a:r>
                      <a:r>
                        <a:rPr lang="en-US" sz="900" b="0" i="0" u="none" strike="noStrike" dirty="0">
                          <a:solidFill>
                            <a:srgbClr val="000000"/>
                          </a:solidFill>
                          <a:effectLst/>
                          <a:latin typeface="Calibri" panose="020F0502020204030204" pitchFamily="34" charset="0"/>
                        </a:rPr>
                        <a:t>-Nagpur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Thru shaft seal leak</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Material</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97052516"/>
                  </a:ext>
                </a:extLst>
              </a:tr>
              <a:tr h="180653">
                <a:tc>
                  <a:txBody>
                    <a:bodyPr/>
                    <a:lstStyle/>
                    <a:p>
                      <a:pPr algn="l" fontAlgn="ctr"/>
                      <a:r>
                        <a:rPr lang="en-US" sz="900" b="0" i="0" u="none" strike="noStrike">
                          <a:solidFill>
                            <a:srgbClr val="000000"/>
                          </a:solidFill>
                          <a:effectLst/>
                          <a:latin typeface="Calibri" panose="020F0502020204030204" pitchFamily="34" charset="0"/>
                        </a:rPr>
                        <a:t>26291772</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MB1H3DHDXLPML9963</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1180</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31-Jan-21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29-Sep-21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R4 SNR  LC 16FET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AMPL-Nagpur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IAD noise</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Material</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97701339"/>
                  </a:ext>
                </a:extLst>
              </a:tr>
              <a:tr h="180653">
                <a:tc>
                  <a:txBody>
                    <a:bodyPr/>
                    <a:lstStyle/>
                    <a:p>
                      <a:pPr algn="l" fontAlgn="ctr"/>
                      <a:r>
                        <a:rPr lang="en-US" sz="900" b="0" i="0" u="none" strike="noStrike">
                          <a:solidFill>
                            <a:srgbClr val="000000"/>
                          </a:solidFill>
                          <a:effectLst/>
                          <a:latin typeface="Calibri" panose="020F0502020204030204" pitchFamily="34" charset="0"/>
                        </a:rPr>
                        <a:t>25970649</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MB1H3DHD4LPYL7945</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1435</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29-Dec-20</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11-Jun-21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R4 SNR  LC 16FET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AMPL-Bhandara</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IAD thrust washer broken</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Material</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2551814"/>
                  </a:ext>
                </a:extLst>
              </a:tr>
              <a:tr h="180653">
                <a:tc>
                  <a:txBody>
                    <a:bodyPr/>
                    <a:lstStyle/>
                    <a:p>
                      <a:pPr algn="l" fontAlgn="ctr"/>
                      <a:r>
                        <a:rPr lang="en-US" sz="900" b="0" i="0" u="none" strike="noStrike">
                          <a:solidFill>
                            <a:srgbClr val="000000"/>
                          </a:solidFill>
                          <a:effectLst/>
                          <a:latin typeface="Calibri" panose="020F0502020204030204" pitchFamily="34" charset="0"/>
                        </a:rPr>
                        <a:t>25827493</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MB1H3DHD4LPYL7945</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1148</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H</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29-Dec-20</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14-Apr-21</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pt-BR" sz="900" b="0" i="0" u="none" strike="noStrike">
                          <a:solidFill>
                            <a:srgbClr val="000000"/>
                          </a:solidFill>
                          <a:effectLst/>
                          <a:latin typeface="Calibri" panose="020F0502020204030204" pitchFamily="34" charset="0"/>
                        </a:rPr>
                        <a:t>M2820T   H 6SET L2R2 R4 SNR  LC 16FET</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AMPL-Nagpur</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a:solidFill>
                            <a:srgbClr val="000000"/>
                          </a:solidFill>
                          <a:effectLst/>
                          <a:latin typeface="Calibri" panose="020F0502020204030204" pitchFamily="34" charset="0"/>
                        </a:rPr>
                        <a:t>IAD failure</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900" b="0" i="0" u="none" strike="noStrike" dirty="0">
                          <a:solidFill>
                            <a:srgbClr val="000000"/>
                          </a:solidFill>
                          <a:effectLst/>
                          <a:latin typeface="Calibri" panose="020F0502020204030204" pitchFamily="34" charset="0"/>
                        </a:rPr>
                        <a:t>Material</a:t>
                      </a:r>
                    </a:p>
                  </a:txBody>
                  <a:tcPr marL="8147" marR="8147" marT="814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3035037"/>
                  </a:ext>
                </a:extLst>
              </a:tr>
            </a:tbl>
          </a:graphicData>
        </a:graphic>
      </p:graphicFrame>
      <p:sp>
        <p:nvSpPr>
          <p:cNvPr id="35" name="TextBox 34"/>
          <p:cNvSpPr txBox="1"/>
          <p:nvPr/>
        </p:nvSpPr>
        <p:spPr>
          <a:xfrm>
            <a:off x="2926081" y="1346644"/>
            <a:ext cx="6333785" cy="2308324"/>
          </a:xfrm>
          <a:prstGeom prst="rect">
            <a:avLst/>
          </a:prstGeom>
          <a:noFill/>
        </p:spPr>
        <p:txBody>
          <a:bodyPr wrap="none" rtlCol="0">
            <a:spAutoFit/>
          </a:bodyPr>
          <a:lstStyle/>
          <a:p>
            <a:r>
              <a:rPr lang="en-US" sz="1200" dirty="0"/>
              <a:t>Vehicles sold in Nagpur AO (6X4 2820 NRS Tipper) till Jan’22		: 143 nos.</a:t>
            </a:r>
          </a:p>
          <a:p>
            <a:r>
              <a:rPr lang="en-US" sz="1200" dirty="0"/>
              <a:t>No. of rear axle related claims in the 143 vehicles till Mid Mar’22 (as per SAP data)	: 15 nos.</a:t>
            </a:r>
          </a:p>
          <a:p>
            <a:pPr marL="1200150" lvl="2" indent="-285750">
              <a:buFont typeface="Arial" panose="020B0604020202020204" pitchFamily="34" charset="0"/>
              <a:buChar char="•"/>
            </a:pPr>
            <a:r>
              <a:rPr lang="en-US" sz="1200" dirty="0"/>
              <a:t>Drive head </a:t>
            </a:r>
            <a:r>
              <a:rPr lang="en-US" sz="1200" dirty="0" err="1"/>
              <a:t>mtg</a:t>
            </a:r>
            <a:r>
              <a:rPr lang="en-US" sz="1200" dirty="0"/>
              <a:t> joint leak			: 3</a:t>
            </a:r>
          </a:p>
          <a:p>
            <a:pPr marL="1200150" lvl="2" indent="-285750">
              <a:buFont typeface="Arial" panose="020B0604020202020204" pitchFamily="34" charset="0"/>
              <a:buChar char="•"/>
            </a:pPr>
            <a:r>
              <a:rPr lang="en-US" sz="1200" dirty="0"/>
              <a:t>Casing bend				: 2</a:t>
            </a:r>
          </a:p>
          <a:p>
            <a:pPr marL="1200150" lvl="2" indent="-285750">
              <a:buFont typeface="Arial" panose="020B0604020202020204" pitchFamily="34" charset="0"/>
              <a:buChar char="•"/>
            </a:pPr>
            <a:r>
              <a:rPr lang="en-US" sz="1200" dirty="0"/>
              <a:t>Casing crack at Spring seat area			: 1</a:t>
            </a:r>
          </a:p>
          <a:p>
            <a:pPr marL="1200150" lvl="2" indent="-285750">
              <a:buFont typeface="Arial" panose="020B0604020202020204" pitchFamily="34" charset="0"/>
              <a:buChar char="•"/>
            </a:pPr>
            <a:r>
              <a:rPr lang="en-US" sz="1200" dirty="0"/>
              <a:t>Input shaft seal/ Thru shaft seal leak			: 3</a:t>
            </a:r>
          </a:p>
          <a:p>
            <a:pPr marL="1200150" lvl="2" indent="-285750">
              <a:buFont typeface="Arial" panose="020B0604020202020204" pitchFamily="34" charset="0"/>
              <a:buChar char="•"/>
            </a:pPr>
            <a:r>
              <a:rPr lang="en-US" sz="1200" dirty="0"/>
              <a:t>IAD failure/ noise				: 2</a:t>
            </a:r>
          </a:p>
          <a:p>
            <a:pPr marL="1200150" lvl="2" indent="-285750">
              <a:buFont typeface="Arial" panose="020B0604020202020204" pitchFamily="34" charset="0"/>
              <a:buChar char="•"/>
            </a:pPr>
            <a:r>
              <a:rPr lang="en-US" sz="1200" dirty="0"/>
              <a:t>Thru shaft bearing failure			: 1</a:t>
            </a:r>
          </a:p>
          <a:p>
            <a:pPr marL="1200150" lvl="2" indent="-285750">
              <a:buFont typeface="Arial" panose="020B0604020202020204" pitchFamily="34" charset="0"/>
              <a:buChar char="•"/>
            </a:pPr>
            <a:r>
              <a:rPr lang="en-US" sz="1200" dirty="0"/>
              <a:t>Diff lock not working 				: 1</a:t>
            </a:r>
          </a:p>
          <a:p>
            <a:pPr marL="1200150" lvl="2" indent="-285750">
              <a:buFont typeface="Arial" panose="020B0604020202020204" pitchFamily="34" charset="0"/>
              <a:buChar char="•"/>
            </a:pPr>
            <a:r>
              <a:rPr lang="en-US" sz="1200" dirty="0"/>
              <a:t>IAD thrust washer broken			: 1</a:t>
            </a:r>
          </a:p>
          <a:p>
            <a:pPr marL="1200150" lvl="2" indent="-285750">
              <a:buFont typeface="Arial" panose="020B0604020202020204" pitchFamily="34" charset="0"/>
              <a:buChar char="•"/>
            </a:pPr>
            <a:r>
              <a:rPr lang="en-US" sz="1200" dirty="0"/>
              <a:t>Input shaft failure				: 1</a:t>
            </a:r>
          </a:p>
          <a:p>
            <a:endParaRPr lang="en-US" sz="1200" dirty="0"/>
          </a:p>
        </p:txBody>
      </p:sp>
    </p:spTree>
    <p:extLst>
      <p:ext uri="{BB962C8B-B14F-4D97-AF65-F5344CB8AC3E}">
        <p14:creationId xmlns:p14="http://schemas.microsoft.com/office/powerpoint/2010/main" val="19306715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9112C7-EFF4-453F-A25A-FBBE29F44FD7}"/>
              </a:ext>
            </a:extLst>
          </p:cNvPr>
          <p:cNvSpPr txBox="1"/>
          <p:nvPr/>
        </p:nvSpPr>
        <p:spPr>
          <a:xfrm>
            <a:off x="4313120" y="3574143"/>
            <a:ext cx="3031108" cy="461665"/>
          </a:xfrm>
          <a:prstGeom prst="rect">
            <a:avLst/>
          </a:prstGeom>
          <a:noFill/>
        </p:spPr>
        <p:txBody>
          <a:bodyPr wrap="square" rtlCol="0">
            <a:spAutoFit/>
          </a:bodyPr>
          <a:lstStyle/>
          <a:p>
            <a:pPr algn="ctr"/>
            <a:r>
              <a:rPr lang="en-US" sz="2400" b="1" dirty="0"/>
              <a:t>Thanks</a:t>
            </a:r>
          </a:p>
        </p:txBody>
      </p:sp>
    </p:spTree>
    <p:extLst>
      <p:ext uri="{BB962C8B-B14F-4D97-AF65-F5344CB8AC3E}">
        <p14:creationId xmlns:p14="http://schemas.microsoft.com/office/powerpoint/2010/main" val="16764979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9112C7-EFF4-453F-A25A-FBBE29F44FD7}"/>
              </a:ext>
            </a:extLst>
          </p:cNvPr>
          <p:cNvSpPr txBox="1"/>
          <p:nvPr/>
        </p:nvSpPr>
        <p:spPr>
          <a:xfrm>
            <a:off x="989349" y="161599"/>
            <a:ext cx="10509924" cy="830997"/>
          </a:xfrm>
          <a:prstGeom prst="rect">
            <a:avLst/>
          </a:prstGeom>
          <a:noFill/>
        </p:spPr>
        <p:txBody>
          <a:bodyPr wrap="square" rtlCol="0">
            <a:spAutoFit/>
          </a:bodyPr>
          <a:lstStyle/>
          <a:p>
            <a:pPr defTabSz="917575"/>
            <a:r>
              <a:rPr lang="en-US" sz="2400" b="1" dirty="0"/>
              <a:t>Field Application study - 6X4 2820 Tipper with NRS – BS6</a:t>
            </a:r>
          </a:p>
          <a:p>
            <a:r>
              <a:rPr lang="en-US" sz="2400" b="1" dirty="0">
                <a:solidFill>
                  <a:srgbClr val="0000FF"/>
                </a:solidFill>
              </a:rPr>
              <a:t>Summary</a:t>
            </a:r>
          </a:p>
        </p:txBody>
      </p:sp>
      <p:sp>
        <p:nvSpPr>
          <p:cNvPr id="2" name="TextBox 1">
            <a:extLst>
              <a:ext uri="{FF2B5EF4-FFF2-40B4-BE49-F238E27FC236}">
                <a16:creationId xmlns:a16="http://schemas.microsoft.com/office/drawing/2014/main" id="{CA6D368C-ACBE-4D7B-A358-C9FA9AE222E8}"/>
              </a:ext>
            </a:extLst>
          </p:cNvPr>
          <p:cNvSpPr txBox="1"/>
          <p:nvPr/>
        </p:nvSpPr>
        <p:spPr>
          <a:xfrm>
            <a:off x="268865" y="1049953"/>
            <a:ext cx="11687608" cy="5909310"/>
          </a:xfrm>
          <a:prstGeom prst="rect">
            <a:avLst/>
          </a:prstGeom>
          <a:noFill/>
        </p:spPr>
        <p:txBody>
          <a:bodyPr wrap="square" rtlCol="0">
            <a:spAutoFit/>
          </a:bodyPr>
          <a:lstStyle/>
          <a:p>
            <a:pPr>
              <a:lnSpc>
                <a:spcPct val="150000"/>
              </a:lnSpc>
            </a:pPr>
            <a:r>
              <a:rPr lang="en-US" sz="1400" b="1" u="sng" dirty="0"/>
              <a:t>Background of the study:</a:t>
            </a:r>
            <a:r>
              <a:rPr lang="en-US" sz="1400" dirty="0"/>
              <a:t> 16TG axle casing failures are more in BGS 6X4 &amp; 8X4 Tippers under L3R2 to L4R3 applications. But no major casing failures are reported in NRS Tipper models with 10TG casing under similar LR applications. Hence application study carried out in field by PD/CQ/Service</a:t>
            </a:r>
            <a:endParaRPr lang="en-IN" sz="1400" dirty="0"/>
          </a:p>
          <a:p>
            <a:pPr>
              <a:lnSpc>
                <a:spcPct val="150000"/>
              </a:lnSpc>
            </a:pPr>
            <a:r>
              <a:rPr lang="en-US" sz="1400" b="1" u="sng" dirty="0"/>
              <a:t>Application:</a:t>
            </a:r>
          </a:p>
          <a:p>
            <a:pPr marL="285750" indent="-285750">
              <a:lnSpc>
                <a:spcPct val="150000"/>
              </a:lnSpc>
              <a:buFont typeface="Arial" panose="020B0604020202020204" pitchFamily="34" charset="0"/>
              <a:buChar char="•"/>
            </a:pPr>
            <a:r>
              <a:rPr lang="en-IN" sz="1400" dirty="0"/>
              <a:t>AL NRS vehicle(BS4 &amp; BS6) population is high (~90%) compared to competition vehicles</a:t>
            </a:r>
            <a:endParaRPr lang="en-US" sz="1400" dirty="0"/>
          </a:p>
          <a:p>
            <a:pPr marL="285750" indent="-285750">
              <a:lnSpc>
                <a:spcPct val="150000"/>
              </a:lnSpc>
              <a:buFont typeface="Arial" panose="020B0604020202020204" pitchFamily="34" charset="0"/>
              <a:buChar char="•"/>
            </a:pPr>
            <a:r>
              <a:rPr lang="en-US" sz="1400" dirty="0"/>
              <a:t>Load carried: M sand/ Blue metal - </a:t>
            </a:r>
            <a:r>
              <a:rPr lang="en-IN" sz="1400" dirty="0"/>
              <a:t>One side load &amp; return empty </a:t>
            </a:r>
          </a:p>
          <a:p>
            <a:pPr marL="285750" lvl="0" indent="-285750">
              <a:lnSpc>
                <a:spcPct val="150000"/>
              </a:lnSpc>
              <a:buFont typeface="Arial" panose="020B0604020202020204" pitchFamily="34" charset="0"/>
              <a:buChar char="•"/>
            </a:pPr>
            <a:r>
              <a:rPr lang="en-US" sz="1400" dirty="0"/>
              <a:t>Operating route: </a:t>
            </a:r>
            <a:r>
              <a:rPr lang="en-IN" sz="1400" dirty="0"/>
              <a:t>Unloading point is not fixed, it varies based on the customer's requirement</a:t>
            </a:r>
            <a:endParaRPr lang="en-US" sz="1400" dirty="0"/>
          </a:p>
          <a:p>
            <a:pPr marL="285750" lvl="0" indent="-285750">
              <a:lnSpc>
                <a:spcPct val="150000"/>
              </a:lnSpc>
              <a:buFont typeface="Arial" panose="020B0604020202020204" pitchFamily="34" charset="0"/>
              <a:buChar char="•"/>
            </a:pPr>
            <a:r>
              <a:rPr lang="en-US" sz="1400" dirty="0"/>
              <a:t>Road condition: Operating road </a:t>
            </a:r>
            <a:r>
              <a:rPr lang="en-IN" sz="1400" dirty="0"/>
              <a:t>condition was R2 – Kutcha road only at loading &amp; unloading points. Remaining paved road</a:t>
            </a:r>
          </a:p>
          <a:p>
            <a:pPr marL="285750" indent="-285750">
              <a:lnSpc>
                <a:spcPct val="150000"/>
              </a:lnSpc>
              <a:buFont typeface="Arial" panose="020B0604020202020204" pitchFamily="34" charset="0"/>
              <a:buChar char="•"/>
            </a:pPr>
            <a:r>
              <a:rPr lang="en-US" sz="1400" b="1" dirty="0">
                <a:solidFill>
                  <a:srgbClr val="0000FF"/>
                </a:solidFill>
              </a:rPr>
              <a:t>Suspension leaf addition (3-5 leaf plates) found in all vehicles</a:t>
            </a:r>
          </a:p>
          <a:p>
            <a:pPr marL="285750" lvl="0" indent="-285750">
              <a:lnSpc>
                <a:spcPct val="150000"/>
              </a:lnSpc>
              <a:buFont typeface="Arial" panose="020B0604020202020204" pitchFamily="34" charset="0"/>
              <a:buChar char="•"/>
            </a:pPr>
            <a:r>
              <a:rPr lang="en-US" sz="1400" b="1" dirty="0">
                <a:solidFill>
                  <a:srgbClr val="0000FF"/>
                </a:solidFill>
              </a:rPr>
              <a:t>Load body extension by 1 feet found in most of the vehicles</a:t>
            </a:r>
          </a:p>
          <a:p>
            <a:pPr marL="285750" lvl="0" indent="-285750">
              <a:lnSpc>
                <a:spcPct val="150000"/>
              </a:lnSpc>
              <a:buFont typeface="Arial" panose="020B0604020202020204" pitchFamily="34" charset="0"/>
              <a:buChar char="•"/>
            </a:pPr>
            <a:r>
              <a:rPr lang="en-US" sz="1400" dirty="0"/>
              <a:t>GVW found between 41-45T in most of the cases. One found with 47T also. </a:t>
            </a:r>
            <a:r>
              <a:rPr lang="en-US" sz="1400" b="1" dirty="0">
                <a:solidFill>
                  <a:srgbClr val="0000FF"/>
                </a:solidFill>
              </a:rPr>
              <a:t>Actual LR found L3R2/ L4R2 against spec L2R2</a:t>
            </a:r>
          </a:p>
          <a:p>
            <a:pPr marL="285750" indent="-285750">
              <a:lnSpc>
                <a:spcPct val="150000"/>
              </a:lnSpc>
              <a:buFont typeface="Arial" panose="020B0604020202020204" pitchFamily="34" charset="0"/>
              <a:buChar char="•"/>
            </a:pPr>
            <a:r>
              <a:rPr lang="en-US" sz="1400" dirty="0"/>
              <a:t>RAW/ axle measured as </a:t>
            </a:r>
            <a:r>
              <a:rPr lang="en-US" sz="1400" b="1" dirty="0">
                <a:solidFill>
                  <a:srgbClr val="FF0000"/>
                </a:solidFill>
              </a:rPr>
              <a:t>18.3T </a:t>
            </a:r>
            <a:r>
              <a:rPr lang="en-US" sz="1400" dirty="0"/>
              <a:t>with 44.3T GVW. With 47T GVW</a:t>
            </a:r>
            <a:r>
              <a:rPr lang="en-US" sz="1400" dirty="0">
                <a:solidFill>
                  <a:srgbClr val="FF0000"/>
                </a:solidFill>
              </a:rPr>
              <a:t>, </a:t>
            </a:r>
            <a:r>
              <a:rPr lang="en-US" sz="1400" b="1" dirty="0">
                <a:solidFill>
                  <a:srgbClr val="FF0000"/>
                </a:solidFill>
              </a:rPr>
              <a:t>RAW/ axle can go </a:t>
            </a:r>
            <a:r>
              <a:rPr lang="en-US" sz="1400" b="1" dirty="0" err="1">
                <a:solidFill>
                  <a:srgbClr val="FF0000"/>
                </a:solidFill>
              </a:rPr>
              <a:t>upto</a:t>
            </a:r>
            <a:r>
              <a:rPr lang="en-US" sz="1400" b="1" dirty="0">
                <a:solidFill>
                  <a:srgbClr val="FF0000"/>
                </a:solidFill>
              </a:rPr>
              <a:t> ~19.5T</a:t>
            </a:r>
          </a:p>
          <a:p>
            <a:pPr>
              <a:lnSpc>
                <a:spcPct val="150000"/>
              </a:lnSpc>
            </a:pPr>
            <a:r>
              <a:rPr lang="en-US" sz="1400" b="1" u="sng" dirty="0"/>
              <a:t>Field feedback:</a:t>
            </a:r>
            <a:endParaRPr lang="en-IN" sz="1400" b="1" u="sng" dirty="0"/>
          </a:p>
          <a:p>
            <a:pPr marL="285750" lvl="0" indent="-285750">
              <a:lnSpc>
                <a:spcPct val="150000"/>
              </a:lnSpc>
              <a:buFont typeface="Arial" panose="020B0604020202020204" pitchFamily="34" charset="0"/>
              <a:buChar char="•"/>
            </a:pPr>
            <a:r>
              <a:rPr lang="en-IN" sz="1400" dirty="0"/>
              <a:t>Customer Voice in the </a:t>
            </a:r>
            <a:r>
              <a:rPr lang="en-IN" sz="1400"/>
              <a:t>site visited </a:t>
            </a:r>
            <a:r>
              <a:rPr lang="en-IN" sz="1400" dirty="0"/>
              <a:t>:- </a:t>
            </a:r>
            <a:r>
              <a:rPr lang="en-IN" sz="1400" b="1" dirty="0">
                <a:solidFill>
                  <a:srgbClr val="00B050"/>
                </a:solidFill>
              </a:rPr>
              <a:t>No complaints related to Axle </a:t>
            </a:r>
          </a:p>
          <a:p>
            <a:pPr marL="285750" lvl="0" indent="-285750">
              <a:lnSpc>
                <a:spcPct val="150000"/>
              </a:lnSpc>
              <a:buFont typeface="Arial" panose="020B0604020202020204" pitchFamily="34" charset="0"/>
              <a:buChar char="•"/>
            </a:pPr>
            <a:r>
              <a:rPr lang="en-US" sz="1400" dirty="0"/>
              <a:t>S</a:t>
            </a:r>
            <a:r>
              <a:rPr lang="en-IN" sz="1400" dirty="0"/>
              <a:t>uspension leaf plates addition being done to avoid spring failures</a:t>
            </a:r>
          </a:p>
          <a:p>
            <a:pPr>
              <a:lnSpc>
                <a:spcPct val="150000"/>
              </a:lnSpc>
            </a:pPr>
            <a:r>
              <a:rPr lang="en-US" sz="1400" b="1" u="sng" dirty="0"/>
              <a:t>Competition B</a:t>
            </a:r>
            <a:r>
              <a:rPr lang="en-IN" sz="1400" b="1" u="sng" dirty="0" err="1"/>
              <a:t>enchmark</a:t>
            </a:r>
            <a:r>
              <a:rPr lang="en-IN" sz="1400" b="1" u="sng" dirty="0"/>
              <a:t> in the site:</a:t>
            </a:r>
          </a:p>
          <a:p>
            <a:pPr marL="285750" indent="-285750">
              <a:lnSpc>
                <a:spcPct val="150000"/>
              </a:lnSpc>
              <a:buFont typeface="Arial" panose="020B0604020202020204" pitchFamily="34" charset="0"/>
              <a:buChar char="•"/>
            </a:pPr>
            <a:r>
              <a:rPr lang="en-US" sz="1400" dirty="0"/>
              <a:t>TATA Casing box section found as </a:t>
            </a:r>
            <a:r>
              <a:rPr lang="en-US" sz="1400" b="1" dirty="0">
                <a:solidFill>
                  <a:srgbClr val="0000FF"/>
                </a:solidFill>
              </a:rPr>
              <a:t>156 X 145 mm </a:t>
            </a:r>
            <a:r>
              <a:rPr lang="en-US" sz="1400" dirty="0"/>
              <a:t>against AL casing 150 X 130 mm</a:t>
            </a:r>
            <a:endParaRPr lang="en-IN" sz="1400" dirty="0"/>
          </a:p>
          <a:p>
            <a:pPr marL="285750" indent="-285750">
              <a:lnSpc>
                <a:spcPct val="150000"/>
              </a:lnSpc>
              <a:buFont typeface="Arial" panose="020B0604020202020204" pitchFamily="34" charset="0"/>
              <a:buChar char="•"/>
            </a:pPr>
            <a:r>
              <a:rPr lang="en-US" sz="1400" dirty="0"/>
              <a:t>Spot face found in RA2 carrier at bolt/ nut seat face &amp; Studs are with double nuts in RA1 &amp; RA2 in TATA</a:t>
            </a:r>
          </a:p>
          <a:p>
            <a:pPr marL="285750" indent="-285750">
              <a:lnSpc>
                <a:spcPct val="150000"/>
              </a:lnSpc>
              <a:buFont typeface="Arial" panose="020B0604020202020204" pitchFamily="34" charset="0"/>
              <a:buChar char="•"/>
            </a:pPr>
            <a:r>
              <a:rPr lang="en-US" sz="1400" dirty="0"/>
              <a:t>M12 equivalent 13 studs (double nuts) &amp; 5 bolts available in TATA against 4 studs &amp; 10 bolts (RA1) and 2 stud &amp; 12 bolts (RA2) in AL</a:t>
            </a:r>
          </a:p>
        </p:txBody>
      </p:sp>
      <p:sp>
        <p:nvSpPr>
          <p:cNvPr id="4" name="TextBox 3"/>
          <p:cNvSpPr txBox="1"/>
          <p:nvPr/>
        </p:nvSpPr>
        <p:spPr>
          <a:xfrm>
            <a:off x="7750169" y="4306319"/>
            <a:ext cx="4382931" cy="1938992"/>
          </a:xfrm>
          <a:prstGeom prst="rect">
            <a:avLst/>
          </a:prstGeom>
          <a:noFill/>
          <a:ln>
            <a:solidFill>
              <a:schemeClr val="tx1"/>
            </a:solidFill>
          </a:ln>
        </p:spPr>
        <p:txBody>
          <a:bodyPr wrap="none" rtlCol="0">
            <a:spAutoFit/>
          </a:bodyPr>
          <a:lstStyle/>
          <a:p>
            <a:r>
              <a:rPr lang="en-US" sz="1000" dirty="0"/>
              <a:t>Vehicles sold in Nagpur AO (6X4 2820 NRS Tipper) till Jan’22	: 143 nos.</a:t>
            </a:r>
          </a:p>
          <a:p>
            <a:r>
              <a:rPr lang="en-US" sz="1000" dirty="0"/>
              <a:t>No. of rear axle related claims in the 143 vehicles till Mid Mar’22	: 15 nos.</a:t>
            </a:r>
          </a:p>
          <a:p>
            <a:r>
              <a:rPr lang="en-US" sz="1000" dirty="0"/>
              <a:t>		                      (as per SAP data)</a:t>
            </a:r>
          </a:p>
          <a:p>
            <a:pPr marL="742950" lvl="2" indent="-285750">
              <a:buFont typeface="Arial" panose="020B0604020202020204" pitchFamily="34" charset="0"/>
              <a:buChar char="•"/>
            </a:pPr>
            <a:r>
              <a:rPr lang="en-US" sz="1000" dirty="0"/>
              <a:t>Drive head </a:t>
            </a:r>
            <a:r>
              <a:rPr lang="en-US" sz="1000" dirty="0" err="1"/>
              <a:t>mtg</a:t>
            </a:r>
            <a:r>
              <a:rPr lang="en-US" sz="1000" dirty="0"/>
              <a:t> joint leak (Labour claim)	: 3</a:t>
            </a:r>
          </a:p>
          <a:p>
            <a:pPr marL="742950" lvl="2" indent="-285750">
              <a:buFont typeface="Arial" panose="020B0604020202020204" pitchFamily="34" charset="0"/>
              <a:buChar char="•"/>
            </a:pPr>
            <a:r>
              <a:rPr lang="en-US" sz="1000" dirty="0"/>
              <a:t>Casing bend (Labour claim)		: 2</a:t>
            </a:r>
          </a:p>
          <a:p>
            <a:pPr marL="742950" lvl="2" indent="-285750">
              <a:buFont typeface="Arial" panose="020B0604020202020204" pitchFamily="34" charset="0"/>
              <a:buChar char="•"/>
            </a:pPr>
            <a:r>
              <a:rPr lang="en-US" sz="1000" dirty="0"/>
              <a:t>Casing crack at Spring seat area (Labour claim)	: 1</a:t>
            </a:r>
          </a:p>
          <a:p>
            <a:pPr marL="742950" lvl="2" indent="-285750">
              <a:buFont typeface="Arial" panose="020B0604020202020204" pitchFamily="34" charset="0"/>
              <a:buChar char="•"/>
            </a:pPr>
            <a:r>
              <a:rPr lang="en-US" sz="1000" dirty="0"/>
              <a:t>Input shaft seal/ Thru shaft seal leak (Material claim)	: 3</a:t>
            </a:r>
          </a:p>
          <a:p>
            <a:pPr marL="742950" lvl="2" indent="-285750">
              <a:buFont typeface="Arial" panose="020B0604020202020204" pitchFamily="34" charset="0"/>
              <a:buChar char="•"/>
            </a:pPr>
            <a:r>
              <a:rPr lang="en-US" sz="1000" dirty="0"/>
              <a:t>IAD failure/ noise (Material claim)		: 2</a:t>
            </a:r>
          </a:p>
          <a:p>
            <a:pPr marL="742950" lvl="2" indent="-285750">
              <a:buFont typeface="Arial" panose="020B0604020202020204" pitchFamily="34" charset="0"/>
              <a:buChar char="•"/>
            </a:pPr>
            <a:r>
              <a:rPr lang="en-US" sz="1000" dirty="0"/>
              <a:t>Thru shaft bearing failure (Labour claim)	: 1</a:t>
            </a:r>
          </a:p>
          <a:p>
            <a:pPr marL="742950" lvl="2" indent="-285750">
              <a:buFont typeface="Arial" panose="020B0604020202020204" pitchFamily="34" charset="0"/>
              <a:buChar char="•"/>
            </a:pPr>
            <a:r>
              <a:rPr lang="en-US" sz="1000" dirty="0"/>
              <a:t>Diff lock not working (Labour claim)		: 1</a:t>
            </a:r>
          </a:p>
          <a:p>
            <a:pPr marL="742950" lvl="2" indent="-285750">
              <a:buFont typeface="Arial" panose="020B0604020202020204" pitchFamily="34" charset="0"/>
              <a:buChar char="•"/>
            </a:pPr>
            <a:r>
              <a:rPr lang="en-US" sz="1000" dirty="0"/>
              <a:t>IAD thrust washer broken (Material claim)	: 1</a:t>
            </a:r>
          </a:p>
          <a:p>
            <a:pPr marL="742950" lvl="2" indent="-285750">
              <a:buFont typeface="Arial" panose="020B0604020202020204" pitchFamily="34" charset="0"/>
              <a:buChar char="•"/>
            </a:pPr>
            <a:r>
              <a:rPr lang="en-US" sz="1000" dirty="0"/>
              <a:t>Input shaft failure (Material claim)		: 1</a:t>
            </a:r>
          </a:p>
        </p:txBody>
      </p:sp>
    </p:spTree>
    <p:extLst>
      <p:ext uri="{BB962C8B-B14F-4D97-AF65-F5344CB8AC3E}">
        <p14:creationId xmlns:p14="http://schemas.microsoft.com/office/powerpoint/2010/main" val="921594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9112C7-EFF4-453F-A25A-FBBE29F44FD7}"/>
              </a:ext>
            </a:extLst>
          </p:cNvPr>
          <p:cNvSpPr txBox="1"/>
          <p:nvPr/>
        </p:nvSpPr>
        <p:spPr>
          <a:xfrm>
            <a:off x="989349" y="143626"/>
            <a:ext cx="10509924" cy="830997"/>
          </a:xfrm>
          <a:prstGeom prst="rect">
            <a:avLst/>
          </a:prstGeom>
          <a:noFill/>
        </p:spPr>
        <p:txBody>
          <a:bodyPr wrap="square" rtlCol="0">
            <a:spAutoFit/>
          </a:bodyPr>
          <a:lstStyle/>
          <a:p>
            <a:r>
              <a:rPr lang="en-US" sz="2400" b="1" dirty="0"/>
              <a:t>Field Application study - 6X4 2820 Tipper with NRS – BS6</a:t>
            </a:r>
          </a:p>
          <a:p>
            <a:r>
              <a:rPr lang="en-US" sz="2400" b="1" dirty="0">
                <a:solidFill>
                  <a:srgbClr val="0000FF"/>
                </a:solidFill>
              </a:rPr>
              <a:t>Summary</a:t>
            </a:r>
          </a:p>
        </p:txBody>
      </p:sp>
      <p:sp>
        <p:nvSpPr>
          <p:cNvPr id="4" name="TextBox 3">
            <a:extLst>
              <a:ext uri="{FF2B5EF4-FFF2-40B4-BE49-F238E27FC236}">
                <a16:creationId xmlns:a16="http://schemas.microsoft.com/office/drawing/2014/main" id="{62E7BB1C-3BE3-45C7-8CB0-6AEE3A5B9F14}"/>
              </a:ext>
            </a:extLst>
          </p:cNvPr>
          <p:cNvSpPr txBox="1"/>
          <p:nvPr/>
        </p:nvSpPr>
        <p:spPr>
          <a:xfrm>
            <a:off x="609600" y="1136069"/>
            <a:ext cx="2586157" cy="369332"/>
          </a:xfrm>
          <a:prstGeom prst="rect">
            <a:avLst/>
          </a:prstGeom>
          <a:noFill/>
        </p:spPr>
        <p:txBody>
          <a:bodyPr wrap="none" rtlCol="0">
            <a:spAutoFit/>
          </a:bodyPr>
          <a:lstStyle/>
          <a:p>
            <a:r>
              <a:rPr lang="en-US" dirty="0"/>
              <a:t>Site 1 visited (</a:t>
            </a:r>
            <a:r>
              <a:rPr lang="en-US" dirty="0" err="1"/>
              <a:t>Panchgaon</a:t>
            </a:r>
            <a:r>
              <a:rPr lang="en-US" dirty="0"/>
              <a:t>)</a:t>
            </a:r>
            <a:endParaRPr lang="en-IN" dirty="0"/>
          </a:p>
        </p:txBody>
      </p:sp>
      <p:sp>
        <p:nvSpPr>
          <p:cNvPr id="5" name="TextBox 4">
            <a:extLst>
              <a:ext uri="{FF2B5EF4-FFF2-40B4-BE49-F238E27FC236}">
                <a16:creationId xmlns:a16="http://schemas.microsoft.com/office/drawing/2014/main" id="{6C39319E-0188-4389-BFC2-226D69C87619}"/>
              </a:ext>
            </a:extLst>
          </p:cNvPr>
          <p:cNvSpPr txBox="1"/>
          <p:nvPr/>
        </p:nvSpPr>
        <p:spPr>
          <a:xfrm>
            <a:off x="5084618" y="1136069"/>
            <a:ext cx="2586157" cy="369332"/>
          </a:xfrm>
          <a:prstGeom prst="rect">
            <a:avLst/>
          </a:prstGeom>
          <a:noFill/>
        </p:spPr>
        <p:txBody>
          <a:bodyPr wrap="none" rtlCol="0">
            <a:spAutoFit/>
          </a:bodyPr>
          <a:lstStyle/>
          <a:p>
            <a:r>
              <a:rPr lang="en-US" dirty="0"/>
              <a:t>Site 2 visited (</a:t>
            </a:r>
            <a:r>
              <a:rPr lang="en-US" dirty="0" err="1"/>
              <a:t>Panchgaon</a:t>
            </a:r>
            <a:r>
              <a:rPr lang="en-US" dirty="0"/>
              <a:t>)</a:t>
            </a:r>
            <a:endParaRPr lang="en-IN" dirty="0"/>
          </a:p>
        </p:txBody>
      </p:sp>
      <p:sp>
        <p:nvSpPr>
          <p:cNvPr id="6" name="TextBox 5">
            <a:extLst>
              <a:ext uri="{FF2B5EF4-FFF2-40B4-BE49-F238E27FC236}">
                <a16:creationId xmlns:a16="http://schemas.microsoft.com/office/drawing/2014/main" id="{957364F8-ED10-449B-9D74-D485C6E6BE50}"/>
              </a:ext>
            </a:extLst>
          </p:cNvPr>
          <p:cNvSpPr txBox="1"/>
          <p:nvPr/>
        </p:nvSpPr>
        <p:spPr>
          <a:xfrm>
            <a:off x="9352125" y="1150836"/>
            <a:ext cx="2598725" cy="369332"/>
          </a:xfrm>
          <a:prstGeom prst="rect">
            <a:avLst/>
          </a:prstGeom>
          <a:noFill/>
        </p:spPr>
        <p:txBody>
          <a:bodyPr wrap="none" rtlCol="0">
            <a:spAutoFit/>
          </a:bodyPr>
          <a:lstStyle/>
          <a:p>
            <a:r>
              <a:rPr lang="en-US" dirty="0"/>
              <a:t>Remaining road condition</a:t>
            </a:r>
            <a:endParaRPr lang="en-IN" dirty="0"/>
          </a:p>
        </p:txBody>
      </p:sp>
      <p:pic>
        <p:nvPicPr>
          <p:cNvPr id="8" name="Picture 7">
            <a:extLst>
              <a:ext uri="{FF2B5EF4-FFF2-40B4-BE49-F238E27FC236}">
                <a16:creationId xmlns:a16="http://schemas.microsoft.com/office/drawing/2014/main" id="{C7A9E9BA-F290-4964-81F7-E7829DA1113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811" y="4860576"/>
            <a:ext cx="2038320" cy="1528740"/>
          </a:xfrm>
          <a:prstGeom prst="rect">
            <a:avLst/>
          </a:prstGeom>
        </p:spPr>
      </p:pic>
      <p:pic>
        <p:nvPicPr>
          <p:cNvPr id="10" name="Picture 9">
            <a:extLst>
              <a:ext uri="{FF2B5EF4-FFF2-40B4-BE49-F238E27FC236}">
                <a16:creationId xmlns:a16="http://schemas.microsoft.com/office/drawing/2014/main" id="{651E7AD0-48D8-46AD-B57E-7B8DA3ADF12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00470" y="5312358"/>
            <a:ext cx="2038321" cy="1528741"/>
          </a:xfrm>
          <a:prstGeom prst="rect">
            <a:avLst/>
          </a:prstGeom>
        </p:spPr>
      </p:pic>
      <p:pic>
        <p:nvPicPr>
          <p:cNvPr id="12" name="Picture 11">
            <a:extLst>
              <a:ext uri="{FF2B5EF4-FFF2-40B4-BE49-F238E27FC236}">
                <a16:creationId xmlns:a16="http://schemas.microsoft.com/office/drawing/2014/main" id="{66CBBF06-9091-4500-A8EA-CEEF095F668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1808207"/>
            <a:ext cx="2161058" cy="1620793"/>
          </a:xfrm>
          <a:prstGeom prst="rect">
            <a:avLst/>
          </a:prstGeom>
        </p:spPr>
      </p:pic>
      <p:pic>
        <p:nvPicPr>
          <p:cNvPr id="14" name="Picture 13">
            <a:extLst>
              <a:ext uri="{FF2B5EF4-FFF2-40B4-BE49-F238E27FC236}">
                <a16:creationId xmlns:a16="http://schemas.microsoft.com/office/drawing/2014/main" id="{1B9CEE0A-AA16-4322-B223-15C27F4F4F8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69258" y="2855393"/>
            <a:ext cx="2161059" cy="1620794"/>
          </a:xfrm>
          <a:prstGeom prst="rect">
            <a:avLst/>
          </a:prstGeom>
        </p:spPr>
      </p:pic>
      <p:pic>
        <p:nvPicPr>
          <p:cNvPr id="18" name="Picture 17">
            <a:extLst>
              <a:ext uri="{FF2B5EF4-FFF2-40B4-BE49-F238E27FC236}">
                <a16:creationId xmlns:a16="http://schemas.microsoft.com/office/drawing/2014/main" id="{875AC0DB-3A87-42CC-AAFD-8E56920E7FE9}"/>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24111" t="26667" r="5454" b="34747"/>
          <a:stretch/>
        </p:blipFill>
        <p:spPr>
          <a:xfrm>
            <a:off x="9172957" y="1858429"/>
            <a:ext cx="3035908" cy="1247368"/>
          </a:xfrm>
          <a:prstGeom prst="rect">
            <a:avLst/>
          </a:prstGeom>
        </p:spPr>
      </p:pic>
      <p:pic>
        <p:nvPicPr>
          <p:cNvPr id="20" name="Picture 19">
            <a:extLst>
              <a:ext uri="{FF2B5EF4-FFF2-40B4-BE49-F238E27FC236}">
                <a16:creationId xmlns:a16="http://schemas.microsoft.com/office/drawing/2014/main" id="{AB604690-46D6-454D-851F-BFB4F3BEADC0}"/>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7838" r="10182" b="19280"/>
          <a:stretch/>
        </p:blipFill>
        <p:spPr>
          <a:xfrm>
            <a:off x="4154443" y="4860576"/>
            <a:ext cx="2371341" cy="1751161"/>
          </a:xfrm>
          <a:prstGeom prst="rect">
            <a:avLst/>
          </a:prstGeom>
        </p:spPr>
      </p:pic>
      <p:pic>
        <p:nvPicPr>
          <p:cNvPr id="24" name="Picture 23">
            <a:extLst>
              <a:ext uri="{FF2B5EF4-FFF2-40B4-BE49-F238E27FC236}">
                <a16:creationId xmlns:a16="http://schemas.microsoft.com/office/drawing/2014/main" id="{8A0F736D-3E39-42FC-8CFC-77CED933B059}"/>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594890" y="5142238"/>
            <a:ext cx="2412727" cy="1809545"/>
          </a:xfrm>
          <a:prstGeom prst="rect">
            <a:avLst/>
          </a:prstGeom>
        </p:spPr>
      </p:pic>
      <p:pic>
        <p:nvPicPr>
          <p:cNvPr id="26" name="Picture 25">
            <a:extLst>
              <a:ext uri="{FF2B5EF4-FFF2-40B4-BE49-F238E27FC236}">
                <a16:creationId xmlns:a16="http://schemas.microsoft.com/office/drawing/2014/main" id="{D475D03B-FE0D-4175-B42D-19AA598F35C5}"/>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r="26997"/>
          <a:stretch/>
        </p:blipFill>
        <p:spPr>
          <a:xfrm>
            <a:off x="6410119" y="2691499"/>
            <a:ext cx="2615735" cy="1642228"/>
          </a:xfrm>
          <a:prstGeom prst="rect">
            <a:avLst/>
          </a:prstGeom>
        </p:spPr>
      </p:pic>
      <p:pic>
        <p:nvPicPr>
          <p:cNvPr id="28" name="Picture 27">
            <a:extLst>
              <a:ext uri="{FF2B5EF4-FFF2-40B4-BE49-F238E27FC236}">
                <a16:creationId xmlns:a16="http://schemas.microsoft.com/office/drawing/2014/main" id="{69224EB3-E292-4C45-91F7-5E6B20D0383E}"/>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l="1591" t="2028"/>
          <a:stretch/>
        </p:blipFill>
        <p:spPr>
          <a:xfrm>
            <a:off x="4149556" y="1804262"/>
            <a:ext cx="2747672" cy="1247367"/>
          </a:xfrm>
          <a:prstGeom prst="rect">
            <a:avLst/>
          </a:prstGeom>
        </p:spPr>
      </p:pic>
      <p:sp>
        <p:nvSpPr>
          <p:cNvPr id="29" name="TextBox 28">
            <a:extLst>
              <a:ext uri="{FF2B5EF4-FFF2-40B4-BE49-F238E27FC236}">
                <a16:creationId xmlns:a16="http://schemas.microsoft.com/office/drawing/2014/main" id="{C9F3AD27-0278-4E63-B91B-65B30A50921B}"/>
              </a:ext>
            </a:extLst>
          </p:cNvPr>
          <p:cNvSpPr txBox="1"/>
          <p:nvPr/>
        </p:nvSpPr>
        <p:spPr>
          <a:xfrm>
            <a:off x="1171284" y="1527558"/>
            <a:ext cx="1901418" cy="307777"/>
          </a:xfrm>
          <a:prstGeom prst="rect">
            <a:avLst/>
          </a:prstGeom>
          <a:noFill/>
        </p:spPr>
        <p:txBody>
          <a:bodyPr wrap="none" rtlCol="0">
            <a:spAutoFit/>
          </a:bodyPr>
          <a:lstStyle/>
          <a:p>
            <a:r>
              <a:rPr lang="en-US" sz="1400" dirty="0"/>
              <a:t>Loading point (Crusher)</a:t>
            </a:r>
            <a:endParaRPr lang="en-IN" sz="1400" dirty="0"/>
          </a:p>
        </p:txBody>
      </p:sp>
      <p:sp>
        <p:nvSpPr>
          <p:cNvPr id="30" name="TextBox 29">
            <a:extLst>
              <a:ext uri="{FF2B5EF4-FFF2-40B4-BE49-F238E27FC236}">
                <a16:creationId xmlns:a16="http://schemas.microsoft.com/office/drawing/2014/main" id="{C22B2A42-0102-4528-902C-F48D32EDED2D}"/>
              </a:ext>
            </a:extLst>
          </p:cNvPr>
          <p:cNvSpPr txBox="1"/>
          <p:nvPr/>
        </p:nvSpPr>
        <p:spPr>
          <a:xfrm>
            <a:off x="5678986" y="1527558"/>
            <a:ext cx="1901418" cy="307777"/>
          </a:xfrm>
          <a:prstGeom prst="rect">
            <a:avLst/>
          </a:prstGeom>
          <a:noFill/>
        </p:spPr>
        <p:txBody>
          <a:bodyPr wrap="none" rtlCol="0">
            <a:spAutoFit/>
          </a:bodyPr>
          <a:lstStyle/>
          <a:p>
            <a:r>
              <a:rPr lang="en-US" sz="1400" dirty="0"/>
              <a:t>Loading point (Crusher)</a:t>
            </a:r>
            <a:endParaRPr lang="en-IN" sz="1400" dirty="0"/>
          </a:p>
        </p:txBody>
      </p:sp>
      <p:sp>
        <p:nvSpPr>
          <p:cNvPr id="31" name="TextBox 30">
            <a:extLst>
              <a:ext uri="{FF2B5EF4-FFF2-40B4-BE49-F238E27FC236}">
                <a16:creationId xmlns:a16="http://schemas.microsoft.com/office/drawing/2014/main" id="{55887CA2-8FE8-4487-9D4F-C8361782A62C}"/>
              </a:ext>
            </a:extLst>
          </p:cNvPr>
          <p:cNvSpPr txBox="1"/>
          <p:nvPr/>
        </p:nvSpPr>
        <p:spPr>
          <a:xfrm>
            <a:off x="-37980" y="4500638"/>
            <a:ext cx="3847272" cy="307777"/>
          </a:xfrm>
          <a:prstGeom prst="rect">
            <a:avLst/>
          </a:prstGeom>
          <a:noFill/>
        </p:spPr>
        <p:txBody>
          <a:bodyPr wrap="none" rtlCol="0">
            <a:spAutoFit/>
          </a:bodyPr>
          <a:lstStyle/>
          <a:p>
            <a:r>
              <a:rPr lang="en-US" sz="1400" dirty="0"/>
              <a:t>Road condition at crusher: ~0.25 km (Kutcha road)</a:t>
            </a:r>
            <a:endParaRPr lang="en-IN" sz="1400" dirty="0"/>
          </a:p>
        </p:txBody>
      </p:sp>
      <p:sp>
        <p:nvSpPr>
          <p:cNvPr id="32" name="TextBox 31">
            <a:extLst>
              <a:ext uri="{FF2B5EF4-FFF2-40B4-BE49-F238E27FC236}">
                <a16:creationId xmlns:a16="http://schemas.microsoft.com/office/drawing/2014/main" id="{8D6F8B2C-67D5-40FE-93EC-321A373E3D1F}"/>
              </a:ext>
            </a:extLst>
          </p:cNvPr>
          <p:cNvSpPr txBox="1"/>
          <p:nvPr/>
        </p:nvSpPr>
        <p:spPr>
          <a:xfrm>
            <a:off x="4171310" y="4500638"/>
            <a:ext cx="3529877" cy="307777"/>
          </a:xfrm>
          <a:prstGeom prst="rect">
            <a:avLst/>
          </a:prstGeom>
          <a:noFill/>
        </p:spPr>
        <p:txBody>
          <a:bodyPr wrap="none" rtlCol="0">
            <a:spAutoFit/>
          </a:bodyPr>
          <a:lstStyle/>
          <a:p>
            <a:r>
              <a:rPr lang="en-US" sz="1400" dirty="0"/>
              <a:t>Road condition at crusher: 1 km (Kutcha road)</a:t>
            </a:r>
            <a:endParaRPr lang="en-IN" sz="1400" dirty="0"/>
          </a:p>
        </p:txBody>
      </p:sp>
      <p:sp>
        <p:nvSpPr>
          <p:cNvPr id="33" name="TextBox 32">
            <a:extLst>
              <a:ext uri="{FF2B5EF4-FFF2-40B4-BE49-F238E27FC236}">
                <a16:creationId xmlns:a16="http://schemas.microsoft.com/office/drawing/2014/main" id="{7BE7EA04-76E4-4553-A285-EC139B907D98}"/>
              </a:ext>
            </a:extLst>
          </p:cNvPr>
          <p:cNvSpPr txBox="1"/>
          <p:nvPr/>
        </p:nvSpPr>
        <p:spPr>
          <a:xfrm>
            <a:off x="9287481" y="5153398"/>
            <a:ext cx="2806859" cy="923330"/>
          </a:xfrm>
          <a:prstGeom prst="rect">
            <a:avLst/>
          </a:prstGeom>
          <a:noFill/>
        </p:spPr>
        <p:txBody>
          <a:bodyPr wrap="square" rtlCol="0">
            <a:spAutoFit/>
          </a:bodyPr>
          <a:lstStyle/>
          <a:p>
            <a:pPr algn="ctr"/>
            <a:r>
              <a:rPr lang="en-US" dirty="0"/>
              <a:t>Unloading point not fixed – Varies based on Customer requirement</a:t>
            </a:r>
            <a:endParaRPr lang="en-IN" dirty="0"/>
          </a:p>
        </p:txBody>
      </p:sp>
      <p:cxnSp>
        <p:nvCxnSpPr>
          <p:cNvPr id="9" name="Straight Connector 8">
            <a:extLst>
              <a:ext uri="{FF2B5EF4-FFF2-40B4-BE49-F238E27FC236}">
                <a16:creationId xmlns:a16="http://schemas.microsoft.com/office/drawing/2014/main" id="{01645B2A-B613-4C9C-8158-A106FAAEAE5D}"/>
              </a:ext>
            </a:extLst>
          </p:cNvPr>
          <p:cNvCxnSpPr>
            <a:cxnSpLocks/>
          </p:cNvCxnSpPr>
          <p:nvPr/>
        </p:nvCxnSpPr>
        <p:spPr>
          <a:xfrm>
            <a:off x="4101116" y="1141737"/>
            <a:ext cx="0" cy="569936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3550110-A59C-4750-90DF-904B1DF7FD7B}"/>
              </a:ext>
            </a:extLst>
          </p:cNvPr>
          <p:cNvCxnSpPr>
            <a:cxnSpLocks/>
          </p:cNvCxnSpPr>
          <p:nvPr/>
        </p:nvCxnSpPr>
        <p:spPr>
          <a:xfrm>
            <a:off x="9074888" y="1141737"/>
            <a:ext cx="0" cy="569936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2215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9112C7-EFF4-453F-A25A-FBBE29F44FD7}"/>
              </a:ext>
            </a:extLst>
          </p:cNvPr>
          <p:cNvSpPr txBox="1"/>
          <p:nvPr/>
        </p:nvSpPr>
        <p:spPr>
          <a:xfrm>
            <a:off x="1003416" y="140863"/>
            <a:ext cx="10509924" cy="830997"/>
          </a:xfrm>
          <a:prstGeom prst="rect">
            <a:avLst/>
          </a:prstGeom>
          <a:noFill/>
        </p:spPr>
        <p:txBody>
          <a:bodyPr wrap="square" rtlCol="0">
            <a:spAutoFit/>
          </a:bodyPr>
          <a:lstStyle/>
          <a:p>
            <a:r>
              <a:rPr lang="en-US" sz="2400" b="1" dirty="0"/>
              <a:t>Field Application study - 6X4 2820 Tipper with NRS – BS6</a:t>
            </a:r>
          </a:p>
          <a:p>
            <a:r>
              <a:rPr lang="en-US" sz="2400" b="1" dirty="0">
                <a:solidFill>
                  <a:srgbClr val="0000FF"/>
                </a:solidFill>
              </a:rPr>
              <a:t>Summary</a:t>
            </a:r>
          </a:p>
        </p:txBody>
      </p:sp>
      <p:graphicFrame>
        <p:nvGraphicFramePr>
          <p:cNvPr id="4" name="Table 3">
            <a:extLst>
              <a:ext uri="{FF2B5EF4-FFF2-40B4-BE49-F238E27FC236}">
                <a16:creationId xmlns:a16="http://schemas.microsoft.com/office/drawing/2014/main" id="{64823DB0-A158-466F-9EA1-AF2E5336454F}"/>
              </a:ext>
            </a:extLst>
          </p:cNvPr>
          <p:cNvGraphicFramePr>
            <a:graphicFrameLocks noGrp="1"/>
          </p:cNvGraphicFramePr>
          <p:nvPr>
            <p:extLst>
              <p:ext uri="{D42A27DB-BD31-4B8C-83A1-F6EECF244321}">
                <p14:modId xmlns:p14="http://schemas.microsoft.com/office/powerpoint/2010/main" val="1434522539"/>
              </p:ext>
            </p:extLst>
          </p:nvPr>
        </p:nvGraphicFramePr>
        <p:xfrm>
          <a:off x="0" y="1270635"/>
          <a:ext cx="12192000" cy="5587365"/>
        </p:xfrm>
        <a:graphic>
          <a:graphicData uri="http://schemas.openxmlformats.org/drawingml/2006/table">
            <a:tbl>
              <a:tblPr firstRow="1" bandRow="1">
                <a:tableStyleId>{5C22544A-7EE6-4342-B048-85BDC9FD1C3A}</a:tableStyleId>
              </a:tblPr>
              <a:tblGrid>
                <a:gridCol w="1646176">
                  <a:extLst>
                    <a:ext uri="{9D8B030D-6E8A-4147-A177-3AD203B41FA5}">
                      <a16:colId xmlns:a16="http://schemas.microsoft.com/office/drawing/2014/main" val="1090581238"/>
                    </a:ext>
                  </a:extLst>
                </a:gridCol>
                <a:gridCol w="2671762">
                  <a:extLst>
                    <a:ext uri="{9D8B030D-6E8A-4147-A177-3AD203B41FA5}">
                      <a16:colId xmlns:a16="http://schemas.microsoft.com/office/drawing/2014/main" val="3553266981"/>
                    </a:ext>
                  </a:extLst>
                </a:gridCol>
                <a:gridCol w="2621247">
                  <a:extLst>
                    <a:ext uri="{9D8B030D-6E8A-4147-A177-3AD203B41FA5}">
                      <a16:colId xmlns:a16="http://schemas.microsoft.com/office/drawing/2014/main" val="814515024"/>
                    </a:ext>
                  </a:extLst>
                </a:gridCol>
                <a:gridCol w="2632105">
                  <a:extLst>
                    <a:ext uri="{9D8B030D-6E8A-4147-A177-3AD203B41FA5}">
                      <a16:colId xmlns:a16="http://schemas.microsoft.com/office/drawing/2014/main" val="2484782232"/>
                    </a:ext>
                  </a:extLst>
                </a:gridCol>
                <a:gridCol w="2620710">
                  <a:extLst>
                    <a:ext uri="{9D8B030D-6E8A-4147-A177-3AD203B41FA5}">
                      <a16:colId xmlns:a16="http://schemas.microsoft.com/office/drawing/2014/main" val="1296578358"/>
                    </a:ext>
                  </a:extLst>
                </a:gridCol>
              </a:tblGrid>
              <a:tr h="242423">
                <a:tc>
                  <a:txBody>
                    <a:bodyPr/>
                    <a:lstStyle/>
                    <a:p>
                      <a:endParaRPr lang="en-US" sz="11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100" b="1" kern="1200" dirty="0">
                          <a:solidFill>
                            <a:schemeClr val="tx1"/>
                          </a:solidFill>
                          <a:latin typeface="+mn-lt"/>
                          <a:ea typeface="+mn-ea"/>
                          <a:cs typeface="+mn-cs"/>
                        </a:rPr>
                        <a:t>Vehicle 1 with M sand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100" b="1" kern="1200" dirty="0">
                          <a:solidFill>
                            <a:schemeClr val="tx1"/>
                          </a:solidFill>
                          <a:latin typeface="+mn-lt"/>
                          <a:ea typeface="+mn-ea"/>
                          <a:cs typeface="+mn-cs"/>
                        </a:rPr>
                        <a:t>Vehicle 1 with Blue metal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100" b="1" kern="1200" dirty="0">
                          <a:solidFill>
                            <a:schemeClr val="tx1"/>
                          </a:solidFill>
                          <a:latin typeface="+mn-lt"/>
                          <a:ea typeface="+mn-ea"/>
                          <a:cs typeface="+mn-cs"/>
                        </a:rPr>
                        <a:t>Vehicle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100" b="1" kern="1200" dirty="0">
                          <a:solidFill>
                            <a:schemeClr val="tx1"/>
                          </a:solidFill>
                          <a:latin typeface="+mn-lt"/>
                          <a:ea typeface="+mn-ea"/>
                          <a:cs typeface="+mn-cs"/>
                        </a:rPr>
                        <a:t>Vehicle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65987104"/>
                  </a:ext>
                </a:extLst>
              </a:tr>
              <a:tr h="242423">
                <a:tc>
                  <a:txBody>
                    <a:bodyPr/>
                    <a:lstStyle/>
                    <a:p>
                      <a:r>
                        <a:rPr lang="en-US" sz="1100" dirty="0">
                          <a:solidFill>
                            <a:schemeClr val="tx1"/>
                          </a:solidFill>
                        </a:rPr>
                        <a:t>Chassis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b="0" kern="1200" dirty="0">
                          <a:solidFill>
                            <a:schemeClr val="tx1"/>
                          </a:solidFill>
                          <a:latin typeface="+mn-lt"/>
                          <a:ea typeface="+mn-ea"/>
                          <a:cs typeface="+mn-cs"/>
                        </a:rPr>
                        <a:t>MB1H3DHD8MPKM4221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b="0" kern="1200" dirty="0">
                          <a:solidFill>
                            <a:schemeClr val="tx1"/>
                          </a:solidFill>
                          <a:latin typeface="+mn-lt"/>
                          <a:ea typeface="+mn-ea"/>
                          <a:cs typeface="+mn-cs"/>
                        </a:rPr>
                        <a:t>MB1H3DHD8MPKM4221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b="0" kern="1200" dirty="0">
                          <a:solidFill>
                            <a:schemeClr val="tx1"/>
                          </a:solidFill>
                          <a:latin typeface="+mn-lt"/>
                          <a:ea typeface="+mn-ea"/>
                          <a:cs typeface="+mn-cs"/>
                        </a:rPr>
                        <a:t>MB1H3DHD6LPYL8269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b="0" kern="1200" dirty="0">
                          <a:solidFill>
                            <a:schemeClr val="tx1"/>
                          </a:solidFill>
                          <a:latin typeface="+mn-lt"/>
                          <a:ea typeface="+mn-ea"/>
                          <a:cs typeface="+mn-cs"/>
                        </a:rPr>
                        <a:t>MB1H3DHD2LPML9570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569129"/>
                  </a:ext>
                </a:extLst>
              </a:tr>
              <a:tr h="242423">
                <a:tc>
                  <a:txBody>
                    <a:bodyPr/>
                    <a:lstStyle/>
                    <a:p>
                      <a:r>
                        <a:rPr lang="en-US" sz="1100" dirty="0" err="1">
                          <a:solidFill>
                            <a:schemeClr val="tx1"/>
                          </a:solidFill>
                        </a:rPr>
                        <a:t>Veh</a:t>
                      </a:r>
                      <a:r>
                        <a:rPr lang="en-US" sz="1100" dirty="0">
                          <a:solidFill>
                            <a:schemeClr val="tx1"/>
                          </a:solidFill>
                        </a:rPr>
                        <a:t> Reg. number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MH31FC5310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MH31FC5310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b="0" kern="1200" dirty="0">
                          <a:solidFill>
                            <a:schemeClr val="tx1"/>
                          </a:solidFill>
                          <a:latin typeface="+mn-lt"/>
                          <a:ea typeface="+mn-ea"/>
                          <a:cs typeface="+mn-cs"/>
                        </a:rPr>
                        <a:t>MH40CD0844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b="0" kern="1200" dirty="0">
                          <a:solidFill>
                            <a:schemeClr val="tx1"/>
                          </a:solidFill>
                          <a:latin typeface="+mn-lt"/>
                          <a:ea typeface="+mn-ea"/>
                          <a:cs typeface="+mn-cs"/>
                        </a:rPr>
                        <a:t>MH40CD0783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47141060"/>
                  </a:ext>
                </a:extLst>
              </a:tr>
              <a:tr h="242423">
                <a:tc>
                  <a:txBody>
                    <a:bodyPr/>
                    <a:lstStyle/>
                    <a:p>
                      <a:r>
                        <a:rPr lang="en-US" sz="1100" dirty="0">
                          <a:solidFill>
                            <a:schemeClr val="tx1"/>
                          </a:solidFill>
                        </a:rPr>
                        <a:t>CBN number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CTG282016B0003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CTG282016B0003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CTG282016B0003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CTG282016B0003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7888512"/>
                  </a:ext>
                </a:extLst>
              </a:tr>
              <a:tr h="242423">
                <a:tc>
                  <a:txBody>
                    <a:bodyPr/>
                    <a:lstStyle/>
                    <a:p>
                      <a:r>
                        <a:rPr lang="en-US" sz="1100" dirty="0" err="1">
                          <a:solidFill>
                            <a:schemeClr val="tx1"/>
                          </a:solidFill>
                        </a:rPr>
                        <a:t>Veh</a:t>
                      </a:r>
                      <a:r>
                        <a:rPr lang="en-US" sz="1100" dirty="0">
                          <a:solidFill>
                            <a:schemeClr val="tx1"/>
                          </a:solidFill>
                        </a:rPr>
                        <a:t> 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BR" sz="1100" kern="1200" dirty="0">
                          <a:solidFill>
                            <a:schemeClr val="tx1"/>
                          </a:solidFill>
                          <a:latin typeface="+mn-lt"/>
                          <a:ea typeface="+mn-ea"/>
                          <a:cs typeface="+mn-cs"/>
                        </a:rPr>
                        <a:t>M2820T   H 6SET L2R2 R4 SNR  LC 16FET</a:t>
                      </a:r>
                      <a:endParaRPr lang="en-US" sz="1100" kern="1200" dirty="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BR" sz="1100" kern="1200" dirty="0">
                          <a:solidFill>
                            <a:schemeClr val="tx1"/>
                          </a:solidFill>
                          <a:latin typeface="+mn-lt"/>
                          <a:ea typeface="+mn-ea"/>
                          <a:cs typeface="+mn-cs"/>
                        </a:rPr>
                        <a:t>M2820T   H 6SET L2R2 R4 SNR  LC 16FET</a:t>
                      </a:r>
                      <a:endParaRPr lang="en-US" sz="1100" kern="1200" dirty="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BR" sz="1100" kern="1200" dirty="0">
                          <a:solidFill>
                            <a:schemeClr val="tx1"/>
                          </a:solidFill>
                          <a:latin typeface="+mn-lt"/>
                          <a:ea typeface="+mn-ea"/>
                          <a:cs typeface="+mn-cs"/>
                        </a:rPr>
                        <a:t>M2820T   H 6SET L2R2 R4 SNR  LC 16FET</a:t>
                      </a:r>
                      <a:endParaRPr lang="en-US" sz="1100" kern="1200" dirty="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BR" sz="1100" kern="1200" dirty="0">
                          <a:solidFill>
                            <a:schemeClr val="tx1"/>
                          </a:solidFill>
                          <a:latin typeface="+mn-lt"/>
                          <a:ea typeface="+mn-ea"/>
                          <a:cs typeface="+mn-cs"/>
                        </a:rPr>
                        <a:t>M2820T   H 6SET L2R2 R4 SNR  LC 16FET</a:t>
                      </a:r>
                      <a:endParaRPr lang="en-US" sz="1100" kern="1200" dirty="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33030"/>
                  </a:ext>
                </a:extLst>
              </a:tr>
              <a:tr h="242423">
                <a:tc>
                  <a:txBody>
                    <a:bodyPr/>
                    <a:lstStyle/>
                    <a:p>
                      <a:r>
                        <a:rPr lang="en-US" sz="1100" dirty="0">
                          <a:solidFill>
                            <a:schemeClr val="tx1"/>
                          </a:solidFill>
                        </a:rPr>
                        <a:t>DOS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10-Mar-21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a:solidFill>
                            <a:schemeClr val="tx1"/>
                          </a:solidFill>
                          <a:latin typeface="+mn-lt"/>
                          <a:ea typeface="+mn-ea"/>
                          <a:cs typeface="+mn-cs"/>
                        </a:rPr>
                        <a:t>10-Mar-21</a:t>
                      </a:r>
                      <a:endParaRPr lang="en-US" sz="1100" kern="1200" dirty="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15-Jan-21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21-Jan-21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7256787"/>
                  </a:ext>
                </a:extLst>
              </a:tr>
              <a:tr h="242423">
                <a:tc>
                  <a:txBody>
                    <a:bodyPr/>
                    <a:lstStyle/>
                    <a:p>
                      <a:r>
                        <a:rPr lang="en-US" sz="1100" dirty="0">
                          <a:solidFill>
                            <a:schemeClr val="tx1"/>
                          </a:solidFill>
                        </a:rPr>
                        <a:t>Date of inspection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22-Mar-22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22-Mar-22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22-Mar-22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22-Mar-22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67760285"/>
                  </a:ext>
                </a:extLst>
              </a:tr>
              <a:tr h="242423">
                <a:tc>
                  <a:txBody>
                    <a:bodyPr/>
                    <a:lstStyle/>
                    <a:p>
                      <a:r>
                        <a:rPr lang="en-US" sz="1100" dirty="0">
                          <a:solidFill>
                            <a:schemeClr val="tx1"/>
                          </a:solidFill>
                        </a:rPr>
                        <a:t>Hours covered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1936 hours/ 57758 kms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1938 hours/ 57825 kms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94307 kms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2635 hours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22702522"/>
                  </a:ext>
                </a:extLst>
              </a:tr>
              <a:tr h="242423">
                <a:tc>
                  <a:txBody>
                    <a:bodyPr/>
                    <a:lstStyle/>
                    <a:p>
                      <a:r>
                        <a:rPr lang="en-US" sz="1100" kern="1200" dirty="0">
                          <a:solidFill>
                            <a:schemeClr val="tx1"/>
                          </a:solidFill>
                          <a:latin typeface="+mn-lt"/>
                          <a:ea typeface="+mn-ea"/>
                          <a:cs typeface="+mn-cs"/>
                        </a:rPr>
                        <a:t>Load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M sand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Blue metal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Blue metal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Blue metal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3826635"/>
                  </a:ext>
                </a:extLst>
              </a:tr>
              <a:tr h="242423">
                <a:tc>
                  <a:txBody>
                    <a:bodyPr/>
                    <a:lstStyle/>
                    <a:p>
                      <a:r>
                        <a:rPr lang="en-US" sz="1100" kern="1200" dirty="0">
                          <a:solidFill>
                            <a:schemeClr val="tx1"/>
                          </a:solidFill>
                          <a:latin typeface="+mn-lt"/>
                          <a:ea typeface="+mn-ea"/>
                          <a:cs typeface="+mn-cs"/>
                        </a:rPr>
                        <a:t>GVW-Kgs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47210 </a:t>
                      </a:r>
                      <a:r>
                        <a:rPr lang="en-US" sz="1050" kern="1200" dirty="0">
                          <a:solidFill>
                            <a:schemeClr val="tx1"/>
                          </a:solidFill>
                          <a:latin typeface="+mn-lt"/>
                          <a:ea typeface="+mn-ea"/>
                          <a:cs typeface="+mn-cs"/>
                        </a:rPr>
                        <a:t>(Un-laden </a:t>
                      </a:r>
                      <a:r>
                        <a:rPr lang="en-US" sz="1050" kern="1200" dirty="0" err="1">
                          <a:solidFill>
                            <a:schemeClr val="tx1"/>
                          </a:solidFill>
                          <a:latin typeface="+mn-lt"/>
                          <a:ea typeface="+mn-ea"/>
                          <a:cs typeface="+mn-cs"/>
                        </a:rPr>
                        <a:t>wt</a:t>
                      </a:r>
                      <a:r>
                        <a:rPr lang="en-US" sz="1050" kern="1200" dirty="0">
                          <a:solidFill>
                            <a:schemeClr val="tx1"/>
                          </a:solidFill>
                          <a:latin typeface="+mn-lt"/>
                          <a:ea typeface="+mn-ea"/>
                          <a:cs typeface="+mn-cs"/>
                        </a:rPr>
                        <a:t>: 11680)</a:t>
                      </a:r>
                      <a:endParaRPr lang="en-US" sz="1100" kern="1200" dirty="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41440</a:t>
                      </a:r>
                      <a:r>
                        <a:rPr lang="en-US" sz="1050" kern="1200" dirty="0">
                          <a:solidFill>
                            <a:schemeClr val="tx1"/>
                          </a:solidFill>
                          <a:latin typeface="+mn-lt"/>
                          <a:ea typeface="+mn-ea"/>
                          <a:cs typeface="+mn-cs"/>
                        </a:rPr>
                        <a:t> (Un-laden </a:t>
                      </a:r>
                      <a:r>
                        <a:rPr lang="en-US" sz="1050" kern="1200" dirty="0" err="1">
                          <a:solidFill>
                            <a:schemeClr val="tx1"/>
                          </a:solidFill>
                          <a:latin typeface="+mn-lt"/>
                          <a:ea typeface="+mn-ea"/>
                          <a:cs typeface="+mn-cs"/>
                        </a:rPr>
                        <a:t>wt</a:t>
                      </a:r>
                      <a:r>
                        <a:rPr lang="en-US" sz="1050" kern="1200" dirty="0">
                          <a:solidFill>
                            <a:schemeClr val="tx1"/>
                          </a:solidFill>
                          <a:latin typeface="+mn-lt"/>
                          <a:ea typeface="+mn-ea"/>
                          <a:cs typeface="+mn-cs"/>
                        </a:rPr>
                        <a:t>: 11770)</a:t>
                      </a:r>
                      <a:endParaRPr lang="en-US" sz="1100" kern="1200" dirty="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44390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Not measured (Calculated ~37.3T)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88740757"/>
                  </a:ext>
                </a:extLst>
              </a:tr>
              <a:tr h="242423">
                <a:tc>
                  <a:txBody>
                    <a:bodyPr/>
                    <a:lstStyle/>
                    <a:p>
                      <a:r>
                        <a:rPr lang="en-US" sz="1100" kern="1200" dirty="0">
                          <a:solidFill>
                            <a:schemeClr val="tx1"/>
                          </a:solidFill>
                          <a:latin typeface="+mn-lt"/>
                          <a:ea typeface="+mn-ea"/>
                          <a:cs typeface="+mn-cs"/>
                        </a:rPr>
                        <a:t>Load body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Extended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Extended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Extended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Not extended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6770051"/>
                  </a:ext>
                </a:extLst>
              </a:tr>
              <a:tr h="404038">
                <a:tc>
                  <a:txBody>
                    <a:bodyPr/>
                    <a:lstStyle/>
                    <a:p>
                      <a:r>
                        <a:rPr lang="en-US" sz="1100" kern="1200" dirty="0">
                          <a:solidFill>
                            <a:schemeClr val="tx1"/>
                          </a:solidFill>
                          <a:latin typeface="+mn-lt"/>
                          <a:ea typeface="+mn-ea"/>
                          <a:cs typeface="+mn-cs"/>
                        </a:rPr>
                        <a:t>Suspension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4 leaf plates added in FA</a:t>
                      </a:r>
                    </a:p>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5 leaf plates in RA1 &amp; RA2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4 leaf plates added in FA</a:t>
                      </a:r>
                    </a:p>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5 leaf plates added in RA1 &amp; RA2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5 leaf plates added in RA1 &amp; RA2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4 leaf plates added in RA1 &amp; RA2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5941355"/>
                  </a:ext>
                </a:extLst>
              </a:tr>
              <a:tr h="242423">
                <a:tc>
                  <a:txBody>
                    <a:bodyPr/>
                    <a:lstStyle/>
                    <a:p>
                      <a:r>
                        <a:rPr lang="en-US" sz="1100" kern="1200" dirty="0">
                          <a:solidFill>
                            <a:schemeClr val="tx1"/>
                          </a:solidFill>
                          <a:latin typeface="+mn-lt"/>
                          <a:ea typeface="+mn-ea"/>
                          <a:cs typeface="+mn-cs"/>
                        </a:rPr>
                        <a:t>Spec LR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L2R2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L2R2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L2R2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L2R2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2176843"/>
                  </a:ext>
                </a:extLst>
              </a:tr>
              <a:tr h="242423">
                <a:tc>
                  <a:txBody>
                    <a:bodyPr/>
                    <a:lstStyle/>
                    <a:p>
                      <a:r>
                        <a:rPr lang="en-US" sz="1100" kern="1200" dirty="0">
                          <a:solidFill>
                            <a:schemeClr val="tx1"/>
                          </a:solidFill>
                          <a:latin typeface="+mn-lt"/>
                          <a:ea typeface="+mn-ea"/>
                          <a:cs typeface="+mn-cs"/>
                        </a:rPr>
                        <a:t>Actual LR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L4R2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L3R2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L4R2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rgbClr val="0000FF"/>
                          </a:solidFill>
                          <a:latin typeface="+mn-lt"/>
                          <a:ea typeface="+mn-ea"/>
                          <a:cs typeface="+mn-cs"/>
                        </a:rPr>
                        <a:t>L3R2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87743473"/>
                  </a:ext>
                </a:extLst>
              </a:tr>
              <a:tr h="242423">
                <a:tc>
                  <a:txBody>
                    <a:bodyPr/>
                    <a:lstStyle/>
                    <a:p>
                      <a:r>
                        <a:rPr lang="en-US" sz="1100" kern="1200" dirty="0">
                          <a:solidFill>
                            <a:schemeClr val="tx1"/>
                          </a:solidFill>
                          <a:latin typeface="+mn-lt"/>
                          <a:ea typeface="+mn-ea"/>
                          <a:cs typeface="+mn-cs"/>
                        </a:rPr>
                        <a:t>Rear axle observations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b="1" kern="1200" dirty="0">
                          <a:solidFill>
                            <a:srgbClr val="00B050"/>
                          </a:solidFill>
                          <a:latin typeface="+mn-lt"/>
                          <a:ea typeface="+mn-ea"/>
                          <a:cs typeface="+mn-cs"/>
                        </a:rPr>
                        <a:t>No Drive head joint leak, no bolt loose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b="1" kern="1200" dirty="0">
                          <a:solidFill>
                            <a:srgbClr val="00B050"/>
                          </a:solidFill>
                          <a:latin typeface="+mn-lt"/>
                          <a:ea typeface="+mn-ea"/>
                          <a:cs typeface="+mn-cs"/>
                        </a:rPr>
                        <a:t>No Drive head joint leak, no bolt loose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b="1" kern="1200" dirty="0">
                          <a:solidFill>
                            <a:srgbClr val="00B050"/>
                          </a:solidFill>
                          <a:latin typeface="+mn-lt"/>
                          <a:ea typeface="+mn-ea"/>
                          <a:cs typeface="+mn-cs"/>
                        </a:rPr>
                        <a:t>No Drive head joint leak, no bolt loose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b="1" kern="1200" dirty="0">
                          <a:solidFill>
                            <a:srgbClr val="00B050"/>
                          </a:solidFill>
                          <a:latin typeface="+mn-lt"/>
                          <a:ea typeface="+mn-ea"/>
                          <a:cs typeface="+mn-cs"/>
                        </a:rPr>
                        <a:t>No Drive head joint leak, no bolt loose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40773973"/>
                  </a:ext>
                </a:extLst>
              </a:tr>
              <a:tr h="654879">
                <a:tc>
                  <a:txBody>
                    <a:bodyPr/>
                    <a:lstStyle/>
                    <a:p>
                      <a:pPr algn="l" fontAlgn="ctr"/>
                      <a:r>
                        <a:rPr lang="en-US" sz="1100" kern="1200" dirty="0">
                          <a:solidFill>
                            <a:schemeClr val="tx1"/>
                          </a:solidFill>
                          <a:latin typeface="+mn-lt"/>
                          <a:ea typeface="+mn-ea"/>
                          <a:cs typeface="+mn-cs"/>
                        </a:rPr>
                        <a:t>Previous history/ Remarks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US" sz="1100" b="1" kern="1200" dirty="0">
                          <a:solidFill>
                            <a:srgbClr val="00B050"/>
                          </a:solidFill>
                          <a:latin typeface="+mn-lt"/>
                          <a:ea typeface="+mn-ea"/>
                          <a:cs typeface="+mn-cs"/>
                        </a:rPr>
                        <a:t>No attention related to rear axle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ctr" latinLnBrk="0" hangingPunct="1">
                        <a:lnSpc>
                          <a:spcPct val="100000"/>
                        </a:lnSpc>
                        <a:spcBef>
                          <a:spcPts val="0"/>
                        </a:spcBef>
                        <a:spcAft>
                          <a:spcPts val="0"/>
                        </a:spcAft>
                        <a:buClrTx/>
                        <a:buSzTx/>
                        <a:buFontTx/>
                        <a:buNone/>
                        <a:tabLst/>
                        <a:defRPr/>
                      </a:pPr>
                      <a:r>
                        <a:rPr lang="en-US" sz="1100" b="1" kern="1200" dirty="0">
                          <a:solidFill>
                            <a:srgbClr val="00B050"/>
                          </a:solidFill>
                          <a:latin typeface="+mn-lt"/>
                          <a:ea typeface="+mn-ea"/>
                          <a:cs typeface="+mn-cs"/>
                        </a:rPr>
                        <a:t>No attention related to rear axle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ctr" latinLnBrk="0" hangingPunct="1">
                        <a:lnSpc>
                          <a:spcPct val="100000"/>
                        </a:lnSpc>
                        <a:spcBef>
                          <a:spcPts val="0"/>
                        </a:spcBef>
                        <a:spcAft>
                          <a:spcPts val="0"/>
                        </a:spcAft>
                        <a:buClrTx/>
                        <a:buSzTx/>
                        <a:buFontTx/>
                        <a:buNone/>
                        <a:tabLst/>
                        <a:defRPr/>
                      </a:pPr>
                      <a:r>
                        <a:rPr lang="en-US" sz="1100" b="1" kern="1200" dirty="0">
                          <a:solidFill>
                            <a:srgbClr val="00B050"/>
                          </a:solidFill>
                          <a:latin typeface="+mn-lt"/>
                          <a:ea typeface="+mn-ea"/>
                          <a:cs typeface="+mn-cs"/>
                        </a:rPr>
                        <a:t>No attention related to rear axle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ctr" latinLnBrk="0" hangingPunct="1">
                        <a:lnSpc>
                          <a:spcPct val="100000"/>
                        </a:lnSpc>
                        <a:spcBef>
                          <a:spcPts val="0"/>
                        </a:spcBef>
                        <a:spcAft>
                          <a:spcPts val="0"/>
                        </a:spcAft>
                        <a:buClrTx/>
                        <a:buSzTx/>
                        <a:buFontTx/>
                        <a:buNone/>
                        <a:tabLst/>
                        <a:defRPr/>
                      </a:pPr>
                      <a:r>
                        <a:rPr lang="en-US" sz="1100" b="1" kern="1200" dirty="0">
                          <a:solidFill>
                            <a:srgbClr val="00B050"/>
                          </a:solidFill>
                          <a:latin typeface="+mn-lt"/>
                          <a:ea typeface="+mn-ea"/>
                          <a:cs typeface="+mn-cs"/>
                        </a:rPr>
                        <a:t>No attention related to rear axle</a:t>
                      </a:r>
                      <a:endParaRPr lang="en-US" sz="1100" b="0" kern="1200" dirty="0">
                        <a:solidFill>
                          <a:srgbClr val="00B050"/>
                        </a:solidFill>
                        <a:latin typeface="+mn-lt"/>
                        <a:ea typeface="+mn-ea"/>
                        <a:cs typeface="+mn-cs"/>
                      </a:endParaRPr>
                    </a:p>
                    <a:p>
                      <a:pPr marL="0" marR="0" lvl="0" indent="0" algn="l" defTabSz="914378" rtl="0" eaLnBrk="1" fontAlgn="ctr" latinLnBrk="0" hangingPunct="1">
                        <a:lnSpc>
                          <a:spcPct val="100000"/>
                        </a:lnSpc>
                        <a:spcBef>
                          <a:spcPts val="0"/>
                        </a:spcBef>
                        <a:spcAft>
                          <a:spcPts val="0"/>
                        </a:spcAft>
                        <a:buClrTx/>
                        <a:buSzTx/>
                        <a:buFontTx/>
                        <a:buNone/>
                        <a:tabLst/>
                        <a:defRPr/>
                      </a:pPr>
                      <a:r>
                        <a:rPr lang="en-US" sz="1100" b="0" kern="1200" dirty="0">
                          <a:solidFill>
                            <a:schemeClr val="tx1"/>
                          </a:solidFill>
                          <a:latin typeface="+mn-lt"/>
                          <a:ea typeface="+mn-ea"/>
                          <a:cs typeface="+mn-cs"/>
                        </a:rPr>
                        <a:t>1st gear not engaging reported at 998 hours</a:t>
                      </a:r>
                      <a:r>
                        <a:rPr lang="en-US" sz="1100" b="0" kern="1200" baseline="0" dirty="0">
                          <a:solidFill>
                            <a:schemeClr val="tx1"/>
                          </a:solidFill>
                          <a:latin typeface="+mn-lt"/>
                          <a:ea typeface="+mn-ea"/>
                          <a:cs typeface="+mn-cs"/>
                        </a:rPr>
                        <a:t> and ½ synchro &amp; lay shaft 4</a:t>
                      </a:r>
                      <a:r>
                        <a:rPr lang="en-US" sz="1100" b="0" kern="1200" baseline="30000" dirty="0">
                          <a:solidFill>
                            <a:schemeClr val="tx1"/>
                          </a:solidFill>
                          <a:latin typeface="+mn-lt"/>
                          <a:ea typeface="+mn-ea"/>
                          <a:cs typeface="+mn-cs"/>
                        </a:rPr>
                        <a:t>th</a:t>
                      </a:r>
                      <a:r>
                        <a:rPr lang="en-US" sz="1100" b="0" kern="1200" baseline="0" dirty="0">
                          <a:solidFill>
                            <a:schemeClr val="tx1"/>
                          </a:solidFill>
                          <a:latin typeface="+mn-lt"/>
                          <a:ea typeface="+mn-ea"/>
                          <a:cs typeface="+mn-cs"/>
                        </a:rPr>
                        <a:t> gear breakage reported at 1814  hours</a:t>
                      </a:r>
                      <a:endParaRPr lang="en-US" sz="1100" b="0" kern="1200" dirty="0">
                        <a:solidFill>
                          <a:schemeClr val="tx1"/>
                        </a:solidFill>
                        <a:latin typeface="+mn-lt"/>
                        <a:ea typeface="+mn-ea"/>
                        <a:cs typeface="+mn-cs"/>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2943587"/>
                  </a:ext>
                </a:extLst>
              </a:tr>
              <a:tr h="404038">
                <a:tc>
                  <a:txBody>
                    <a:bodyPr/>
                    <a:lstStyle/>
                    <a:p>
                      <a:r>
                        <a:rPr lang="en-US" sz="1100" dirty="0">
                          <a:solidFill>
                            <a:schemeClr val="tx1"/>
                          </a:solidFill>
                        </a:rPr>
                        <a:t>Load body size (m) – </a:t>
                      </a:r>
                    </a:p>
                    <a:p>
                      <a:r>
                        <a:rPr lang="en-US" sz="1100" dirty="0">
                          <a:solidFill>
                            <a:schemeClr val="tx1"/>
                          </a:solidFill>
                        </a:rPr>
                        <a:t>L X B X 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4.7 X 2.328 X 1.810 (height extended by 1 feet)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4.7 X 2.328 X 1.810 (height extended by 1 feet)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4.7 X 2.328 X 1.810 (height extended by 1 feet)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OE load body</a:t>
                      </a:r>
                    </a:p>
                    <a:p>
                      <a:r>
                        <a:rPr lang="en-US" sz="1100" kern="1200" dirty="0">
                          <a:solidFill>
                            <a:schemeClr val="tx1"/>
                          </a:solidFill>
                          <a:latin typeface="+mn-lt"/>
                          <a:ea typeface="+mn-ea"/>
                          <a:cs typeface="+mn-cs"/>
                        </a:rPr>
                        <a:t>4.7 X 2.328 X 1.510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61462271"/>
                  </a:ext>
                </a:extLst>
              </a:tr>
              <a:tr h="404038">
                <a:tc>
                  <a:txBody>
                    <a:bodyPr/>
                    <a:lstStyle/>
                    <a:p>
                      <a:r>
                        <a:rPr lang="en-US" sz="1100" dirty="0">
                          <a:solidFill>
                            <a:schemeClr val="tx1"/>
                          </a:solidFill>
                        </a:rPr>
                        <a:t>Load body capacity (</a:t>
                      </a:r>
                      <a:r>
                        <a:rPr lang="en-US" sz="1100" dirty="0" err="1">
                          <a:solidFill>
                            <a:schemeClr val="tx1"/>
                          </a:solidFill>
                        </a:rPr>
                        <a:t>Cu.m</a:t>
                      </a:r>
                      <a:r>
                        <a:rPr lang="en-US" sz="1100" dirty="0">
                          <a:solidFill>
                            <a:schemeClr val="tx1"/>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19.3 (16 + 3.3)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19.3 (16 + 3.3)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378"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n-lt"/>
                          <a:ea typeface="+mn-ea"/>
                          <a:cs typeface="+mn-cs"/>
                        </a:rPr>
                        <a:t>19.3 (16 + 3.3)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100" kern="1200" dirty="0">
                          <a:solidFill>
                            <a:schemeClr val="tx1"/>
                          </a:solidFill>
                          <a:latin typeface="+mn-lt"/>
                          <a:ea typeface="+mn-ea"/>
                          <a:cs typeface="+mn-cs"/>
                        </a:rPr>
                        <a:t>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6998991"/>
                  </a:ext>
                </a:extLst>
              </a:tr>
            </a:tbl>
          </a:graphicData>
        </a:graphic>
      </p:graphicFrame>
    </p:spTree>
    <p:extLst>
      <p:ext uri="{BB962C8B-B14F-4D97-AF65-F5344CB8AC3E}">
        <p14:creationId xmlns:p14="http://schemas.microsoft.com/office/powerpoint/2010/main" val="1571507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48F949BF-4A44-4894-8723-11E69A347746}"/>
              </a:ext>
            </a:extLst>
          </p:cNvPr>
          <p:cNvGraphicFramePr>
            <a:graphicFrameLocks noGrp="1"/>
          </p:cNvGraphicFramePr>
          <p:nvPr>
            <p:extLst>
              <p:ext uri="{D42A27DB-BD31-4B8C-83A1-F6EECF244321}">
                <p14:modId xmlns:p14="http://schemas.microsoft.com/office/powerpoint/2010/main" val="756183752"/>
              </p:ext>
            </p:extLst>
          </p:nvPr>
        </p:nvGraphicFramePr>
        <p:xfrm>
          <a:off x="5494279" y="1205500"/>
          <a:ext cx="6662738" cy="5177602"/>
        </p:xfrm>
        <a:graphic>
          <a:graphicData uri="http://schemas.openxmlformats.org/drawingml/2006/table">
            <a:tbl>
              <a:tblPr firstRow="1" bandRow="1">
                <a:tableStyleId>{5C22544A-7EE6-4342-B048-85BDC9FD1C3A}</a:tableStyleId>
              </a:tblPr>
              <a:tblGrid>
                <a:gridCol w="528638">
                  <a:extLst>
                    <a:ext uri="{9D8B030D-6E8A-4147-A177-3AD203B41FA5}">
                      <a16:colId xmlns:a16="http://schemas.microsoft.com/office/drawing/2014/main" val="1862156961"/>
                    </a:ext>
                  </a:extLst>
                </a:gridCol>
                <a:gridCol w="2957513">
                  <a:extLst>
                    <a:ext uri="{9D8B030D-6E8A-4147-A177-3AD203B41FA5}">
                      <a16:colId xmlns:a16="http://schemas.microsoft.com/office/drawing/2014/main" val="2124424270"/>
                    </a:ext>
                  </a:extLst>
                </a:gridCol>
                <a:gridCol w="3176587">
                  <a:extLst>
                    <a:ext uri="{9D8B030D-6E8A-4147-A177-3AD203B41FA5}">
                      <a16:colId xmlns:a16="http://schemas.microsoft.com/office/drawing/2014/main" val="4010640013"/>
                    </a:ext>
                  </a:extLst>
                </a:gridCol>
              </a:tblGrid>
              <a:tr h="372574">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solidFill>
                            <a:sysClr val="windowText" lastClr="000000"/>
                          </a:solidFill>
                        </a:rPr>
                        <a:t>LH</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600" dirty="0">
                          <a:solidFill>
                            <a:sysClr val="windowText" lastClr="000000"/>
                          </a:solidFill>
                        </a:rPr>
                        <a:t>RH</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352975405"/>
                  </a:ext>
                </a:extLst>
              </a:tr>
              <a:tr h="1637069">
                <a:tc>
                  <a:txBody>
                    <a:bodyPr/>
                    <a:lstStyle/>
                    <a:p>
                      <a:r>
                        <a:rPr lang="en-US" sz="1600" dirty="0">
                          <a:solidFill>
                            <a:sysClr val="windowText" lastClr="000000"/>
                          </a:solidFill>
                        </a:rPr>
                        <a:t>FA</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070211"/>
                  </a:ext>
                </a:extLst>
              </a:tr>
              <a:tr h="1672017">
                <a:tc>
                  <a:txBody>
                    <a:bodyPr/>
                    <a:lstStyle/>
                    <a:p>
                      <a:r>
                        <a:rPr lang="en-US" sz="1600" dirty="0">
                          <a:solidFill>
                            <a:sysClr val="windowText" lastClr="000000"/>
                          </a:solidFill>
                        </a:rPr>
                        <a:t>RA1</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86646048"/>
                  </a:ext>
                </a:extLst>
              </a:tr>
              <a:tr h="1495942">
                <a:tc>
                  <a:txBody>
                    <a:bodyPr/>
                    <a:lstStyle/>
                    <a:p>
                      <a:r>
                        <a:rPr lang="en-US" sz="1600" dirty="0">
                          <a:solidFill>
                            <a:sysClr val="windowText" lastClr="000000"/>
                          </a:solidFill>
                        </a:rPr>
                        <a:t>RA2</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4723241"/>
                  </a:ext>
                </a:extLst>
              </a:tr>
            </a:tbl>
          </a:graphicData>
        </a:graphic>
      </p:graphicFrame>
      <p:pic>
        <p:nvPicPr>
          <p:cNvPr id="37" name="Picture 36">
            <a:extLst>
              <a:ext uri="{FF2B5EF4-FFF2-40B4-BE49-F238E27FC236}">
                <a16:creationId xmlns:a16="http://schemas.microsoft.com/office/drawing/2014/main" id="{078EAD6D-36B9-4F01-B0C1-1BB98A5186A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6818" t="30401" r="42001" b="32545"/>
          <a:stretch/>
        </p:blipFill>
        <p:spPr>
          <a:xfrm>
            <a:off x="6176430" y="3292166"/>
            <a:ext cx="2710207" cy="1476166"/>
          </a:xfrm>
          <a:prstGeom prst="rect">
            <a:avLst/>
          </a:prstGeom>
        </p:spPr>
      </p:pic>
      <p:pic>
        <p:nvPicPr>
          <p:cNvPr id="35" name="Picture 34">
            <a:extLst>
              <a:ext uri="{FF2B5EF4-FFF2-40B4-BE49-F238E27FC236}">
                <a16:creationId xmlns:a16="http://schemas.microsoft.com/office/drawing/2014/main" id="{864EDA48-9992-49A0-830B-744230C0DAFB}"/>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5909" t="32273" r="29432" b="33514"/>
          <a:stretch/>
        </p:blipFill>
        <p:spPr>
          <a:xfrm>
            <a:off x="9029898" y="3388303"/>
            <a:ext cx="3077366" cy="1392284"/>
          </a:xfrm>
          <a:prstGeom prst="rect">
            <a:avLst/>
          </a:prstGeom>
        </p:spPr>
      </p:pic>
      <p:pic>
        <p:nvPicPr>
          <p:cNvPr id="33" name="Picture 32">
            <a:extLst>
              <a:ext uri="{FF2B5EF4-FFF2-40B4-BE49-F238E27FC236}">
                <a16:creationId xmlns:a16="http://schemas.microsoft.com/office/drawing/2014/main" id="{3AD94125-FC59-4CF8-B841-B69616587CD7}"/>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9546" t="7344" r="4772" b="29053"/>
          <a:stretch/>
        </p:blipFill>
        <p:spPr>
          <a:xfrm>
            <a:off x="8987660" y="4976149"/>
            <a:ext cx="3154406" cy="1215027"/>
          </a:xfrm>
          <a:prstGeom prst="rect">
            <a:avLst/>
          </a:prstGeom>
        </p:spPr>
      </p:pic>
      <p:sp>
        <p:nvSpPr>
          <p:cNvPr id="3" name="TextBox 2">
            <a:extLst>
              <a:ext uri="{FF2B5EF4-FFF2-40B4-BE49-F238E27FC236}">
                <a16:creationId xmlns:a16="http://schemas.microsoft.com/office/drawing/2014/main" id="{A49112C7-EFF4-453F-A25A-FBBE29F44FD7}"/>
              </a:ext>
            </a:extLst>
          </p:cNvPr>
          <p:cNvSpPr txBox="1"/>
          <p:nvPr/>
        </p:nvSpPr>
        <p:spPr>
          <a:xfrm>
            <a:off x="979857" y="295957"/>
            <a:ext cx="10509924" cy="461665"/>
          </a:xfrm>
          <a:prstGeom prst="rect">
            <a:avLst/>
          </a:prstGeom>
          <a:noFill/>
        </p:spPr>
        <p:txBody>
          <a:bodyPr wrap="square" rtlCol="0">
            <a:spAutoFit/>
          </a:bodyPr>
          <a:lstStyle/>
          <a:p>
            <a:r>
              <a:rPr lang="en-US" sz="2400" b="1" dirty="0"/>
              <a:t>Vehicle 1</a:t>
            </a:r>
            <a:endParaRPr lang="en-US" sz="2400" b="1" dirty="0">
              <a:solidFill>
                <a:srgbClr val="0000FF"/>
              </a:solidFill>
            </a:endParaRPr>
          </a:p>
        </p:txBody>
      </p:sp>
      <p:pic>
        <p:nvPicPr>
          <p:cNvPr id="5" name="Picture 4">
            <a:extLst>
              <a:ext uri="{FF2B5EF4-FFF2-40B4-BE49-F238E27FC236}">
                <a16:creationId xmlns:a16="http://schemas.microsoft.com/office/drawing/2014/main" id="{5A5474F3-517A-4854-AD38-9C5C8CBFD653}"/>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6598" t="2407" r="24024" b="7038"/>
          <a:stretch/>
        </p:blipFill>
        <p:spPr>
          <a:xfrm rot="5400000">
            <a:off x="78618" y="1169626"/>
            <a:ext cx="1654960" cy="1620126"/>
          </a:xfrm>
          <a:prstGeom prst="rect">
            <a:avLst/>
          </a:prstGeom>
        </p:spPr>
      </p:pic>
      <p:pic>
        <p:nvPicPr>
          <p:cNvPr id="7" name="Picture 6">
            <a:extLst>
              <a:ext uri="{FF2B5EF4-FFF2-40B4-BE49-F238E27FC236}">
                <a16:creationId xmlns:a16="http://schemas.microsoft.com/office/drawing/2014/main" id="{13565F64-6608-457D-A296-06353A400CC0}"/>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8281" t="21042" r="18854" b="21041"/>
          <a:stretch/>
        </p:blipFill>
        <p:spPr>
          <a:xfrm>
            <a:off x="1860857" y="1152207"/>
            <a:ext cx="2714846" cy="1618429"/>
          </a:xfrm>
          <a:prstGeom prst="rect">
            <a:avLst/>
          </a:prstGeom>
        </p:spPr>
      </p:pic>
      <p:sp>
        <p:nvSpPr>
          <p:cNvPr id="12" name="TextBox 11">
            <a:extLst>
              <a:ext uri="{FF2B5EF4-FFF2-40B4-BE49-F238E27FC236}">
                <a16:creationId xmlns:a16="http://schemas.microsoft.com/office/drawing/2014/main" id="{396E2ACD-73C5-4E61-8D83-08A7086BE82B}"/>
              </a:ext>
            </a:extLst>
          </p:cNvPr>
          <p:cNvSpPr txBox="1"/>
          <p:nvPr/>
        </p:nvSpPr>
        <p:spPr>
          <a:xfrm>
            <a:off x="11049844" y="5729511"/>
            <a:ext cx="1092222" cy="461665"/>
          </a:xfrm>
          <a:prstGeom prst="rect">
            <a:avLst/>
          </a:prstGeom>
          <a:solidFill>
            <a:schemeClr val="accent4">
              <a:lumMod val="20000"/>
              <a:lumOff val="80000"/>
            </a:schemeClr>
          </a:solidFill>
        </p:spPr>
        <p:txBody>
          <a:bodyPr wrap="none" rtlCol="0">
            <a:spAutoFit/>
          </a:bodyPr>
          <a:lstStyle/>
          <a:p>
            <a:r>
              <a:rPr lang="en-US" sz="1200" dirty="0"/>
              <a:t>No. of leafs:15</a:t>
            </a:r>
          </a:p>
          <a:p>
            <a:r>
              <a:rPr lang="en-US" sz="1200" dirty="0"/>
              <a:t>5 </a:t>
            </a:r>
            <a:r>
              <a:rPr lang="en-US" sz="1200" dirty="0" err="1"/>
              <a:t>leafs</a:t>
            </a:r>
            <a:r>
              <a:rPr lang="en-US" sz="1200" dirty="0"/>
              <a:t> added</a:t>
            </a:r>
          </a:p>
        </p:txBody>
      </p:sp>
      <p:sp>
        <p:nvSpPr>
          <p:cNvPr id="18" name="TextBox 17">
            <a:extLst>
              <a:ext uri="{FF2B5EF4-FFF2-40B4-BE49-F238E27FC236}">
                <a16:creationId xmlns:a16="http://schemas.microsoft.com/office/drawing/2014/main" id="{B710C5D8-1946-48C4-A521-5E1C60EDA1AB}"/>
              </a:ext>
            </a:extLst>
          </p:cNvPr>
          <p:cNvSpPr txBox="1"/>
          <p:nvPr/>
        </p:nvSpPr>
        <p:spPr>
          <a:xfrm>
            <a:off x="7733426" y="4320252"/>
            <a:ext cx="1092222" cy="461665"/>
          </a:xfrm>
          <a:prstGeom prst="rect">
            <a:avLst/>
          </a:prstGeom>
          <a:solidFill>
            <a:schemeClr val="accent4">
              <a:lumMod val="20000"/>
              <a:lumOff val="80000"/>
            </a:schemeClr>
          </a:solidFill>
        </p:spPr>
        <p:txBody>
          <a:bodyPr wrap="none" rtlCol="0">
            <a:spAutoFit/>
          </a:bodyPr>
          <a:lstStyle/>
          <a:p>
            <a:r>
              <a:rPr lang="en-US" sz="1200" dirty="0"/>
              <a:t>No. of leafs:15</a:t>
            </a:r>
          </a:p>
          <a:p>
            <a:r>
              <a:rPr lang="en-US" sz="1200" dirty="0"/>
              <a:t>5 </a:t>
            </a:r>
            <a:r>
              <a:rPr lang="en-US" sz="1200" dirty="0" err="1"/>
              <a:t>leafs</a:t>
            </a:r>
            <a:r>
              <a:rPr lang="en-US" sz="1200" dirty="0"/>
              <a:t> added</a:t>
            </a:r>
          </a:p>
        </p:txBody>
      </p:sp>
      <p:sp>
        <p:nvSpPr>
          <p:cNvPr id="19" name="TextBox 18">
            <a:extLst>
              <a:ext uri="{FF2B5EF4-FFF2-40B4-BE49-F238E27FC236}">
                <a16:creationId xmlns:a16="http://schemas.microsoft.com/office/drawing/2014/main" id="{EC977BDA-C5D0-423A-B864-347AB5224393}"/>
              </a:ext>
            </a:extLst>
          </p:cNvPr>
          <p:cNvSpPr txBox="1"/>
          <p:nvPr/>
        </p:nvSpPr>
        <p:spPr>
          <a:xfrm>
            <a:off x="10973584" y="4300077"/>
            <a:ext cx="1092222" cy="461665"/>
          </a:xfrm>
          <a:prstGeom prst="rect">
            <a:avLst/>
          </a:prstGeom>
          <a:solidFill>
            <a:schemeClr val="accent4">
              <a:lumMod val="20000"/>
              <a:lumOff val="80000"/>
            </a:schemeClr>
          </a:solidFill>
        </p:spPr>
        <p:txBody>
          <a:bodyPr wrap="none" rtlCol="0">
            <a:spAutoFit/>
          </a:bodyPr>
          <a:lstStyle/>
          <a:p>
            <a:r>
              <a:rPr lang="en-US" sz="1200" dirty="0"/>
              <a:t>No. of leafs:15</a:t>
            </a:r>
          </a:p>
          <a:p>
            <a:r>
              <a:rPr lang="en-US" sz="1200" dirty="0"/>
              <a:t>5 </a:t>
            </a:r>
            <a:r>
              <a:rPr lang="en-US" sz="1200" dirty="0" err="1"/>
              <a:t>leafs</a:t>
            </a:r>
            <a:r>
              <a:rPr lang="en-US" sz="1200" dirty="0"/>
              <a:t> added</a:t>
            </a:r>
          </a:p>
        </p:txBody>
      </p:sp>
      <p:pic>
        <p:nvPicPr>
          <p:cNvPr id="21" name="Picture 20">
            <a:extLst>
              <a:ext uri="{FF2B5EF4-FFF2-40B4-BE49-F238E27FC236}">
                <a16:creationId xmlns:a16="http://schemas.microsoft.com/office/drawing/2014/main" id="{EEB2ECD3-340B-40C9-8258-13030663D1DD}"/>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1515" t="17172" r="17291" b="33608"/>
          <a:stretch/>
        </p:blipFill>
        <p:spPr>
          <a:xfrm>
            <a:off x="9051870" y="1632410"/>
            <a:ext cx="3062288" cy="1392284"/>
          </a:xfrm>
          <a:prstGeom prst="rect">
            <a:avLst/>
          </a:prstGeom>
        </p:spPr>
      </p:pic>
      <p:pic>
        <p:nvPicPr>
          <p:cNvPr id="23" name="Picture 22">
            <a:extLst>
              <a:ext uri="{FF2B5EF4-FFF2-40B4-BE49-F238E27FC236}">
                <a16:creationId xmlns:a16="http://schemas.microsoft.com/office/drawing/2014/main" id="{C219FC26-B304-413E-B755-EF0973FE9722}"/>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t="7989" b="16573"/>
          <a:stretch/>
        </p:blipFill>
        <p:spPr>
          <a:xfrm>
            <a:off x="6199836" y="1632410"/>
            <a:ext cx="2731870" cy="1545663"/>
          </a:xfrm>
          <a:prstGeom prst="rect">
            <a:avLst/>
          </a:prstGeom>
        </p:spPr>
      </p:pic>
      <p:pic>
        <p:nvPicPr>
          <p:cNvPr id="27" name="Picture 26">
            <a:extLst>
              <a:ext uri="{FF2B5EF4-FFF2-40B4-BE49-F238E27FC236}">
                <a16:creationId xmlns:a16="http://schemas.microsoft.com/office/drawing/2014/main" id="{017AD7E2-B2E8-4ECE-96E7-25C08F1582F2}"/>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l="21733" t="18586" r="8484" b="14142"/>
          <a:stretch/>
        </p:blipFill>
        <p:spPr>
          <a:xfrm>
            <a:off x="124586" y="5310423"/>
            <a:ext cx="2106744" cy="1523237"/>
          </a:xfrm>
          <a:prstGeom prst="rect">
            <a:avLst/>
          </a:prstGeom>
        </p:spPr>
      </p:pic>
      <p:pic>
        <p:nvPicPr>
          <p:cNvPr id="29" name="Picture 28">
            <a:extLst>
              <a:ext uri="{FF2B5EF4-FFF2-40B4-BE49-F238E27FC236}">
                <a16:creationId xmlns:a16="http://schemas.microsoft.com/office/drawing/2014/main" id="{817A4D18-1B39-4FF8-A36B-BE9DAAA60488}"/>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l="6985" t="17358" r="31526" b="3132"/>
          <a:stretch/>
        </p:blipFill>
        <p:spPr>
          <a:xfrm rot="5400000">
            <a:off x="3426650" y="5322180"/>
            <a:ext cx="1510856" cy="1465237"/>
          </a:xfrm>
          <a:prstGeom prst="rect">
            <a:avLst/>
          </a:prstGeom>
        </p:spPr>
      </p:pic>
      <p:pic>
        <p:nvPicPr>
          <p:cNvPr id="31" name="Picture 30">
            <a:extLst>
              <a:ext uri="{FF2B5EF4-FFF2-40B4-BE49-F238E27FC236}">
                <a16:creationId xmlns:a16="http://schemas.microsoft.com/office/drawing/2014/main" id="{A27FBFFE-D5C1-4D25-8212-298BBE15DD2B}"/>
              </a:ext>
            </a:extLst>
          </p:cNvPr>
          <p:cNvPicPr>
            <a:picLocks noChangeAspect="1"/>
          </p:cNvPicPr>
          <p:nvPr/>
        </p:nvPicPr>
        <p:blipFill rotWithShape="1">
          <a:blip r:embed="rId12" cstate="print">
            <a:extLst>
              <a:ext uri="{28A0092B-C50C-407E-A947-70E740481C1C}">
                <a14:useLocalDpi xmlns:a14="http://schemas.microsoft.com/office/drawing/2010/main" val="0"/>
              </a:ext>
            </a:extLst>
          </a:blip>
          <a:srcRect t="15661" r="33409" b="21233"/>
          <a:stretch/>
        </p:blipFill>
        <p:spPr>
          <a:xfrm>
            <a:off x="6040268" y="4944712"/>
            <a:ext cx="2869775" cy="1246464"/>
          </a:xfrm>
          <a:prstGeom prst="rect">
            <a:avLst/>
          </a:prstGeom>
        </p:spPr>
      </p:pic>
      <p:sp>
        <p:nvSpPr>
          <p:cNvPr id="13" name="TextBox 12">
            <a:extLst>
              <a:ext uri="{FF2B5EF4-FFF2-40B4-BE49-F238E27FC236}">
                <a16:creationId xmlns:a16="http://schemas.microsoft.com/office/drawing/2014/main" id="{BAFC9D0A-84A8-466E-9CCB-9985B0462A06}"/>
              </a:ext>
            </a:extLst>
          </p:cNvPr>
          <p:cNvSpPr txBox="1"/>
          <p:nvPr/>
        </p:nvSpPr>
        <p:spPr>
          <a:xfrm>
            <a:off x="5990776" y="5888257"/>
            <a:ext cx="1092222" cy="461665"/>
          </a:xfrm>
          <a:prstGeom prst="rect">
            <a:avLst/>
          </a:prstGeom>
          <a:solidFill>
            <a:schemeClr val="accent4">
              <a:lumMod val="20000"/>
              <a:lumOff val="80000"/>
            </a:schemeClr>
          </a:solidFill>
        </p:spPr>
        <p:txBody>
          <a:bodyPr wrap="square" rtlCol="0">
            <a:spAutoFit/>
          </a:bodyPr>
          <a:lstStyle/>
          <a:p>
            <a:r>
              <a:rPr lang="en-US" sz="1200" dirty="0"/>
              <a:t>No. of leafs:15</a:t>
            </a:r>
          </a:p>
          <a:p>
            <a:r>
              <a:rPr lang="en-US" sz="1200" dirty="0"/>
              <a:t>5 </a:t>
            </a:r>
            <a:r>
              <a:rPr lang="en-US" sz="1200" dirty="0" err="1"/>
              <a:t>leafs</a:t>
            </a:r>
            <a:r>
              <a:rPr lang="en-US" sz="1200" dirty="0"/>
              <a:t> added</a:t>
            </a:r>
          </a:p>
        </p:txBody>
      </p:sp>
      <p:sp>
        <p:nvSpPr>
          <p:cNvPr id="38" name="TextBox 37">
            <a:extLst>
              <a:ext uri="{FF2B5EF4-FFF2-40B4-BE49-F238E27FC236}">
                <a16:creationId xmlns:a16="http://schemas.microsoft.com/office/drawing/2014/main" id="{7AA9FD13-9251-4A8F-9E38-5DBA98D3C584}"/>
              </a:ext>
            </a:extLst>
          </p:cNvPr>
          <p:cNvSpPr txBox="1"/>
          <p:nvPr/>
        </p:nvSpPr>
        <p:spPr>
          <a:xfrm>
            <a:off x="11064795" y="2701584"/>
            <a:ext cx="1092222" cy="461665"/>
          </a:xfrm>
          <a:prstGeom prst="rect">
            <a:avLst/>
          </a:prstGeom>
          <a:solidFill>
            <a:schemeClr val="accent4">
              <a:lumMod val="20000"/>
              <a:lumOff val="80000"/>
            </a:schemeClr>
          </a:solidFill>
        </p:spPr>
        <p:txBody>
          <a:bodyPr wrap="none" rtlCol="0">
            <a:spAutoFit/>
          </a:bodyPr>
          <a:lstStyle/>
          <a:p>
            <a:r>
              <a:rPr lang="en-US" sz="1200" dirty="0"/>
              <a:t>No. of leafs:14</a:t>
            </a:r>
          </a:p>
          <a:p>
            <a:r>
              <a:rPr lang="en-US" sz="1200" dirty="0"/>
              <a:t>4 </a:t>
            </a:r>
            <a:r>
              <a:rPr lang="en-US" sz="1200" dirty="0" err="1"/>
              <a:t>leafs</a:t>
            </a:r>
            <a:r>
              <a:rPr lang="en-US" sz="1200" dirty="0"/>
              <a:t> added</a:t>
            </a:r>
          </a:p>
        </p:txBody>
      </p:sp>
      <p:sp>
        <p:nvSpPr>
          <p:cNvPr id="39" name="TextBox 38">
            <a:extLst>
              <a:ext uri="{FF2B5EF4-FFF2-40B4-BE49-F238E27FC236}">
                <a16:creationId xmlns:a16="http://schemas.microsoft.com/office/drawing/2014/main" id="{3DAF2308-7B7B-4F38-A3B0-B38992F5159C}"/>
              </a:ext>
            </a:extLst>
          </p:cNvPr>
          <p:cNvSpPr txBox="1"/>
          <p:nvPr/>
        </p:nvSpPr>
        <p:spPr>
          <a:xfrm>
            <a:off x="7733426" y="2701584"/>
            <a:ext cx="1092222" cy="461665"/>
          </a:xfrm>
          <a:prstGeom prst="rect">
            <a:avLst/>
          </a:prstGeom>
          <a:solidFill>
            <a:schemeClr val="accent4">
              <a:lumMod val="20000"/>
              <a:lumOff val="80000"/>
            </a:schemeClr>
          </a:solidFill>
        </p:spPr>
        <p:txBody>
          <a:bodyPr wrap="none" rtlCol="0">
            <a:spAutoFit/>
          </a:bodyPr>
          <a:lstStyle/>
          <a:p>
            <a:r>
              <a:rPr lang="en-US" sz="1200" dirty="0"/>
              <a:t>No. of leafs:14</a:t>
            </a:r>
          </a:p>
          <a:p>
            <a:r>
              <a:rPr lang="en-US" sz="1200" dirty="0"/>
              <a:t>4 </a:t>
            </a:r>
            <a:r>
              <a:rPr lang="en-US" sz="1200" dirty="0" err="1"/>
              <a:t>leafs</a:t>
            </a:r>
            <a:r>
              <a:rPr lang="en-US" sz="1200" dirty="0"/>
              <a:t> added</a:t>
            </a:r>
          </a:p>
        </p:txBody>
      </p:sp>
      <p:pic>
        <p:nvPicPr>
          <p:cNvPr id="41" name="Picture 40">
            <a:extLst>
              <a:ext uri="{FF2B5EF4-FFF2-40B4-BE49-F238E27FC236}">
                <a16:creationId xmlns:a16="http://schemas.microsoft.com/office/drawing/2014/main" id="{747DB742-7A28-4002-BCDD-7D561687C4AE}"/>
              </a:ext>
            </a:extLst>
          </p:cNvPr>
          <p:cNvPicPr>
            <a:picLocks noChangeAspect="1"/>
          </p:cNvPicPr>
          <p:nvPr/>
        </p:nvPicPr>
        <p:blipFill rotWithShape="1">
          <a:blip r:embed="rId13" cstate="print">
            <a:extLst>
              <a:ext uri="{28A0092B-C50C-407E-A947-70E740481C1C}">
                <a14:useLocalDpi xmlns:a14="http://schemas.microsoft.com/office/drawing/2010/main" val="0"/>
              </a:ext>
            </a:extLst>
          </a:blip>
          <a:srcRect l="4091" t="7344" r="11819"/>
          <a:stretch/>
        </p:blipFill>
        <p:spPr>
          <a:xfrm>
            <a:off x="106215" y="3084474"/>
            <a:ext cx="2111209" cy="1066193"/>
          </a:xfrm>
          <a:prstGeom prst="rect">
            <a:avLst/>
          </a:prstGeom>
        </p:spPr>
      </p:pic>
      <p:pic>
        <p:nvPicPr>
          <p:cNvPr id="43" name="Picture 42">
            <a:extLst>
              <a:ext uri="{FF2B5EF4-FFF2-40B4-BE49-F238E27FC236}">
                <a16:creationId xmlns:a16="http://schemas.microsoft.com/office/drawing/2014/main" id="{D3729A00-3539-45A1-8F92-81161084B088}"/>
              </a:ext>
            </a:extLst>
          </p:cNvPr>
          <p:cNvPicPr>
            <a:picLocks noChangeAspect="1"/>
          </p:cNvPicPr>
          <p:nvPr/>
        </p:nvPicPr>
        <p:blipFill rotWithShape="1">
          <a:blip r:embed="rId14" cstate="print">
            <a:extLst>
              <a:ext uri="{28A0092B-C50C-407E-A947-70E740481C1C}">
                <a14:useLocalDpi xmlns:a14="http://schemas.microsoft.com/office/drawing/2010/main" val="0"/>
              </a:ext>
            </a:extLst>
          </a:blip>
          <a:srcRect l="19030" t="45009" r="51868" b="31362"/>
          <a:stretch/>
        </p:blipFill>
        <p:spPr>
          <a:xfrm>
            <a:off x="169296" y="4150666"/>
            <a:ext cx="1922740" cy="711879"/>
          </a:xfrm>
          <a:prstGeom prst="rect">
            <a:avLst/>
          </a:prstGeom>
        </p:spPr>
      </p:pic>
      <p:pic>
        <p:nvPicPr>
          <p:cNvPr id="45" name="Picture 44">
            <a:extLst>
              <a:ext uri="{FF2B5EF4-FFF2-40B4-BE49-F238E27FC236}">
                <a16:creationId xmlns:a16="http://schemas.microsoft.com/office/drawing/2014/main" id="{60BC2D10-DD04-4A75-A889-0F448F92FC05}"/>
              </a:ext>
            </a:extLst>
          </p:cNvPr>
          <p:cNvPicPr>
            <a:picLocks noChangeAspect="1"/>
          </p:cNvPicPr>
          <p:nvPr/>
        </p:nvPicPr>
        <p:blipFill rotWithShape="1">
          <a:blip r:embed="rId15" cstate="print">
            <a:extLst>
              <a:ext uri="{28A0092B-C50C-407E-A947-70E740481C1C}">
                <a14:useLocalDpi xmlns:a14="http://schemas.microsoft.com/office/drawing/2010/main" val="0"/>
              </a:ext>
            </a:extLst>
          </a:blip>
          <a:srcRect l="2493" t="13717" r="1" b="8349"/>
          <a:stretch/>
        </p:blipFill>
        <p:spPr>
          <a:xfrm>
            <a:off x="2875511" y="3018343"/>
            <a:ext cx="1155320" cy="1230426"/>
          </a:xfrm>
          <a:prstGeom prst="rect">
            <a:avLst/>
          </a:prstGeom>
        </p:spPr>
      </p:pic>
      <p:pic>
        <p:nvPicPr>
          <p:cNvPr id="6" name="Picture 5">
            <a:extLst>
              <a:ext uri="{FF2B5EF4-FFF2-40B4-BE49-F238E27FC236}">
                <a16:creationId xmlns:a16="http://schemas.microsoft.com/office/drawing/2014/main" id="{0BBA075B-BB41-4E9A-93FE-DC22DF8831E2}"/>
              </a:ext>
            </a:extLst>
          </p:cNvPr>
          <p:cNvPicPr>
            <a:picLocks noChangeAspect="1"/>
          </p:cNvPicPr>
          <p:nvPr/>
        </p:nvPicPr>
        <p:blipFill rotWithShape="1">
          <a:blip r:embed="rId16" cstate="print">
            <a:extLst>
              <a:ext uri="{28A0092B-C50C-407E-A947-70E740481C1C}">
                <a14:useLocalDpi xmlns:a14="http://schemas.microsoft.com/office/drawing/2010/main" val="0"/>
              </a:ext>
            </a:extLst>
          </a:blip>
          <a:srcRect l="8247" t="26667" r="53006" b="45185"/>
          <a:stretch/>
        </p:blipFill>
        <p:spPr>
          <a:xfrm>
            <a:off x="2828277" y="4194820"/>
            <a:ext cx="1279988" cy="697824"/>
          </a:xfrm>
          <a:prstGeom prst="rect">
            <a:avLst/>
          </a:prstGeom>
        </p:spPr>
      </p:pic>
      <p:sp>
        <p:nvSpPr>
          <p:cNvPr id="25" name="TextBox 24">
            <a:extLst>
              <a:ext uri="{FF2B5EF4-FFF2-40B4-BE49-F238E27FC236}">
                <a16:creationId xmlns:a16="http://schemas.microsoft.com/office/drawing/2014/main" id="{F1E2498D-2610-4A50-97C5-F0F1DBFC5C85}"/>
              </a:ext>
            </a:extLst>
          </p:cNvPr>
          <p:cNvSpPr txBox="1"/>
          <p:nvPr/>
        </p:nvSpPr>
        <p:spPr>
          <a:xfrm>
            <a:off x="665705" y="5042059"/>
            <a:ext cx="559769" cy="369332"/>
          </a:xfrm>
          <a:prstGeom prst="rect">
            <a:avLst/>
          </a:prstGeom>
          <a:noFill/>
        </p:spPr>
        <p:txBody>
          <a:bodyPr wrap="none" rtlCol="0">
            <a:spAutoFit/>
          </a:bodyPr>
          <a:lstStyle/>
          <a:p>
            <a:r>
              <a:rPr lang="en-US" dirty="0"/>
              <a:t>RA1</a:t>
            </a:r>
            <a:endParaRPr lang="en-IN" dirty="0"/>
          </a:p>
        </p:txBody>
      </p:sp>
      <p:sp>
        <p:nvSpPr>
          <p:cNvPr id="26" name="TextBox 25">
            <a:extLst>
              <a:ext uri="{FF2B5EF4-FFF2-40B4-BE49-F238E27FC236}">
                <a16:creationId xmlns:a16="http://schemas.microsoft.com/office/drawing/2014/main" id="{63FD084D-CC06-4DF1-81B8-9C5C5589121E}"/>
              </a:ext>
            </a:extLst>
          </p:cNvPr>
          <p:cNvSpPr txBox="1"/>
          <p:nvPr/>
        </p:nvSpPr>
        <p:spPr>
          <a:xfrm>
            <a:off x="3740363" y="5042059"/>
            <a:ext cx="559769" cy="369332"/>
          </a:xfrm>
          <a:prstGeom prst="rect">
            <a:avLst/>
          </a:prstGeom>
          <a:noFill/>
        </p:spPr>
        <p:txBody>
          <a:bodyPr wrap="none" rtlCol="0">
            <a:spAutoFit/>
          </a:bodyPr>
          <a:lstStyle/>
          <a:p>
            <a:r>
              <a:rPr lang="en-US" dirty="0"/>
              <a:t>RA2</a:t>
            </a:r>
            <a:endParaRPr lang="en-IN" dirty="0"/>
          </a:p>
        </p:txBody>
      </p:sp>
      <p:sp>
        <p:nvSpPr>
          <p:cNvPr id="28" name="TextBox 27">
            <a:extLst>
              <a:ext uri="{FF2B5EF4-FFF2-40B4-BE49-F238E27FC236}">
                <a16:creationId xmlns:a16="http://schemas.microsoft.com/office/drawing/2014/main" id="{A5C74EF4-5D10-4365-AC59-62D3173AA889}"/>
              </a:ext>
            </a:extLst>
          </p:cNvPr>
          <p:cNvSpPr txBox="1"/>
          <p:nvPr/>
        </p:nvSpPr>
        <p:spPr>
          <a:xfrm>
            <a:off x="212912" y="4869888"/>
            <a:ext cx="4865819" cy="307777"/>
          </a:xfrm>
          <a:prstGeom prst="rect">
            <a:avLst/>
          </a:prstGeom>
          <a:noFill/>
        </p:spPr>
        <p:txBody>
          <a:bodyPr wrap="none" rtlCol="0">
            <a:spAutoFit/>
          </a:bodyPr>
          <a:lstStyle/>
          <a:p>
            <a:r>
              <a:rPr lang="en-US" sz="1400" b="1" dirty="0"/>
              <a:t>No leak at drive head mtg joint and no bolt loosening observed</a:t>
            </a:r>
          </a:p>
        </p:txBody>
      </p:sp>
      <p:sp>
        <p:nvSpPr>
          <p:cNvPr id="30" name="TextBox 29">
            <a:extLst>
              <a:ext uri="{FF2B5EF4-FFF2-40B4-BE49-F238E27FC236}">
                <a16:creationId xmlns:a16="http://schemas.microsoft.com/office/drawing/2014/main" id="{D4C7F4FF-B196-4659-9D79-D5010903C9CA}"/>
              </a:ext>
            </a:extLst>
          </p:cNvPr>
          <p:cNvSpPr txBox="1"/>
          <p:nvPr/>
        </p:nvSpPr>
        <p:spPr>
          <a:xfrm>
            <a:off x="4412203" y="1205500"/>
            <a:ext cx="1203780" cy="523220"/>
          </a:xfrm>
          <a:prstGeom prst="rect">
            <a:avLst/>
          </a:prstGeom>
          <a:noFill/>
        </p:spPr>
        <p:txBody>
          <a:bodyPr wrap="square" rtlCol="0">
            <a:spAutoFit/>
          </a:bodyPr>
          <a:lstStyle/>
          <a:p>
            <a:pPr algn="ctr"/>
            <a:r>
              <a:rPr lang="en-US" sz="1400" b="1" dirty="0"/>
              <a:t>Load body extended</a:t>
            </a:r>
          </a:p>
        </p:txBody>
      </p:sp>
      <p:sp>
        <p:nvSpPr>
          <p:cNvPr id="32" name="TextBox 31">
            <a:extLst>
              <a:ext uri="{FF2B5EF4-FFF2-40B4-BE49-F238E27FC236}">
                <a16:creationId xmlns:a16="http://schemas.microsoft.com/office/drawing/2014/main" id="{2F7B7BFE-24FA-426B-B961-C7B30A67E0AA}"/>
              </a:ext>
            </a:extLst>
          </p:cNvPr>
          <p:cNvSpPr txBox="1"/>
          <p:nvPr/>
        </p:nvSpPr>
        <p:spPr>
          <a:xfrm>
            <a:off x="354070" y="2766616"/>
            <a:ext cx="1439365" cy="307777"/>
          </a:xfrm>
          <a:prstGeom prst="rect">
            <a:avLst/>
          </a:prstGeom>
          <a:noFill/>
        </p:spPr>
        <p:txBody>
          <a:bodyPr wrap="square" rtlCol="0">
            <a:spAutoFit/>
          </a:bodyPr>
          <a:lstStyle/>
          <a:p>
            <a:pPr algn="ctr"/>
            <a:r>
              <a:rPr lang="en-US" sz="1400" b="1" dirty="0"/>
              <a:t>Load : M sand</a:t>
            </a:r>
          </a:p>
        </p:txBody>
      </p:sp>
      <p:sp>
        <p:nvSpPr>
          <p:cNvPr id="34" name="TextBox 33">
            <a:extLst>
              <a:ext uri="{FF2B5EF4-FFF2-40B4-BE49-F238E27FC236}">
                <a16:creationId xmlns:a16="http://schemas.microsoft.com/office/drawing/2014/main" id="{B2F4E17F-F6D2-4F14-A9EC-63D5EA2F1239}"/>
              </a:ext>
            </a:extLst>
          </p:cNvPr>
          <p:cNvSpPr txBox="1"/>
          <p:nvPr/>
        </p:nvSpPr>
        <p:spPr>
          <a:xfrm>
            <a:off x="2686408" y="2762329"/>
            <a:ext cx="1725795" cy="307777"/>
          </a:xfrm>
          <a:prstGeom prst="rect">
            <a:avLst/>
          </a:prstGeom>
          <a:noFill/>
        </p:spPr>
        <p:txBody>
          <a:bodyPr wrap="square" rtlCol="0">
            <a:spAutoFit/>
          </a:bodyPr>
          <a:lstStyle/>
          <a:p>
            <a:pPr algn="ctr"/>
            <a:r>
              <a:rPr lang="en-US" sz="1400" b="1" dirty="0"/>
              <a:t>Load : Blue metal</a:t>
            </a:r>
          </a:p>
        </p:txBody>
      </p:sp>
      <p:sp>
        <p:nvSpPr>
          <p:cNvPr id="36" name="TextBox 35">
            <a:extLst>
              <a:ext uri="{FF2B5EF4-FFF2-40B4-BE49-F238E27FC236}">
                <a16:creationId xmlns:a16="http://schemas.microsoft.com/office/drawing/2014/main" id="{ABF7B925-6C5E-4BA2-9CA9-8C5AB485A623}"/>
              </a:ext>
            </a:extLst>
          </p:cNvPr>
          <p:cNvSpPr txBox="1"/>
          <p:nvPr/>
        </p:nvSpPr>
        <p:spPr>
          <a:xfrm>
            <a:off x="9015205" y="4616608"/>
            <a:ext cx="1658980" cy="276999"/>
          </a:xfrm>
          <a:prstGeom prst="rect">
            <a:avLst/>
          </a:prstGeom>
          <a:solidFill>
            <a:srgbClr val="FFC000"/>
          </a:solidFill>
        </p:spPr>
        <p:txBody>
          <a:bodyPr wrap="none" rtlCol="0">
            <a:spAutoFit/>
          </a:bodyPr>
          <a:lstStyle/>
          <a:p>
            <a:r>
              <a:rPr lang="en-US" sz="1200" dirty="0"/>
              <a:t>Leaf deformation found</a:t>
            </a:r>
          </a:p>
        </p:txBody>
      </p:sp>
      <p:sp>
        <p:nvSpPr>
          <p:cNvPr id="40" name="TextBox 39">
            <a:extLst>
              <a:ext uri="{FF2B5EF4-FFF2-40B4-BE49-F238E27FC236}">
                <a16:creationId xmlns:a16="http://schemas.microsoft.com/office/drawing/2014/main" id="{FC354B24-6B94-462D-AEBB-28CC2004491E}"/>
              </a:ext>
            </a:extLst>
          </p:cNvPr>
          <p:cNvSpPr txBox="1"/>
          <p:nvPr/>
        </p:nvSpPr>
        <p:spPr>
          <a:xfrm>
            <a:off x="9015205" y="6088651"/>
            <a:ext cx="1658980" cy="276999"/>
          </a:xfrm>
          <a:prstGeom prst="rect">
            <a:avLst/>
          </a:prstGeom>
          <a:solidFill>
            <a:srgbClr val="FFC000"/>
          </a:solidFill>
        </p:spPr>
        <p:txBody>
          <a:bodyPr wrap="none" rtlCol="0">
            <a:spAutoFit/>
          </a:bodyPr>
          <a:lstStyle/>
          <a:p>
            <a:r>
              <a:rPr lang="en-US" sz="1200" dirty="0"/>
              <a:t>Leaf deformation found</a:t>
            </a:r>
          </a:p>
        </p:txBody>
      </p:sp>
      <p:sp>
        <p:nvSpPr>
          <p:cNvPr id="42" name="TextBox 41">
            <a:extLst>
              <a:ext uri="{FF2B5EF4-FFF2-40B4-BE49-F238E27FC236}">
                <a16:creationId xmlns:a16="http://schemas.microsoft.com/office/drawing/2014/main" id="{55970A0E-2253-41DA-9C7A-9517754BB8BE}"/>
              </a:ext>
            </a:extLst>
          </p:cNvPr>
          <p:cNvSpPr txBox="1"/>
          <p:nvPr/>
        </p:nvSpPr>
        <p:spPr>
          <a:xfrm>
            <a:off x="7311024" y="6063567"/>
            <a:ext cx="1658980" cy="276999"/>
          </a:xfrm>
          <a:prstGeom prst="rect">
            <a:avLst/>
          </a:prstGeom>
          <a:solidFill>
            <a:srgbClr val="FFC000"/>
          </a:solidFill>
        </p:spPr>
        <p:txBody>
          <a:bodyPr wrap="none" rtlCol="0">
            <a:spAutoFit/>
          </a:bodyPr>
          <a:lstStyle/>
          <a:p>
            <a:r>
              <a:rPr lang="en-US" sz="1200" dirty="0"/>
              <a:t>Leaf deformation found</a:t>
            </a:r>
          </a:p>
        </p:txBody>
      </p:sp>
      <p:sp>
        <p:nvSpPr>
          <p:cNvPr id="44" name="TextBox 43">
            <a:extLst>
              <a:ext uri="{FF2B5EF4-FFF2-40B4-BE49-F238E27FC236}">
                <a16:creationId xmlns:a16="http://schemas.microsoft.com/office/drawing/2014/main" id="{DAA34AF3-5187-452D-B608-F0EF67ACB26D}"/>
              </a:ext>
            </a:extLst>
          </p:cNvPr>
          <p:cNvSpPr txBox="1"/>
          <p:nvPr/>
        </p:nvSpPr>
        <p:spPr>
          <a:xfrm>
            <a:off x="6074446" y="4623242"/>
            <a:ext cx="1658980" cy="276999"/>
          </a:xfrm>
          <a:prstGeom prst="rect">
            <a:avLst/>
          </a:prstGeom>
          <a:solidFill>
            <a:srgbClr val="FFC000"/>
          </a:solidFill>
        </p:spPr>
        <p:txBody>
          <a:bodyPr wrap="none" rtlCol="0">
            <a:spAutoFit/>
          </a:bodyPr>
          <a:lstStyle/>
          <a:p>
            <a:r>
              <a:rPr lang="en-US" sz="1200" dirty="0"/>
              <a:t>Leaf deformation found</a:t>
            </a:r>
          </a:p>
        </p:txBody>
      </p:sp>
      <p:sp>
        <p:nvSpPr>
          <p:cNvPr id="46" name="TextBox 45"/>
          <p:cNvSpPr txBox="1"/>
          <p:nvPr/>
        </p:nvSpPr>
        <p:spPr>
          <a:xfrm>
            <a:off x="6981106" y="6435899"/>
            <a:ext cx="4169411" cy="276999"/>
          </a:xfrm>
          <a:prstGeom prst="rect">
            <a:avLst/>
          </a:prstGeom>
          <a:noFill/>
        </p:spPr>
        <p:txBody>
          <a:bodyPr wrap="none" rtlCol="0">
            <a:spAutoFit/>
          </a:bodyPr>
          <a:lstStyle/>
          <a:p>
            <a:pPr algn="ctr"/>
            <a:r>
              <a:rPr lang="en-US" sz="1200" dirty="0"/>
              <a:t>Center bolts, U bolts &amp; nuts changed during Leaf plates addition</a:t>
            </a:r>
          </a:p>
        </p:txBody>
      </p:sp>
    </p:spTree>
    <p:extLst>
      <p:ext uri="{BB962C8B-B14F-4D97-AF65-F5344CB8AC3E}">
        <p14:creationId xmlns:p14="http://schemas.microsoft.com/office/powerpoint/2010/main" val="26098452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48F949BF-4A44-4894-8723-11E69A347746}"/>
              </a:ext>
            </a:extLst>
          </p:cNvPr>
          <p:cNvGraphicFramePr>
            <a:graphicFrameLocks noGrp="1"/>
          </p:cNvGraphicFramePr>
          <p:nvPr>
            <p:extLst>
              <p:ext uri="{D42A27DB-BD31-4B8C-83A1-F6EECF244321}">
                <p14:modId xmlns:p14="http://schemas.microsoft.com/office/powerpoint/2010/main" val="1111767568"/>
              </p:ext>
            </p:extLst>
          </p:nvPr>
        </p:nvGraphicFramePr>
        <p:xfrm>
          <a:off x="5529262" y="1647584"/>
          <a:ext cx="6662738" cy="3540533"/>
        </p:xfrm>
        <a:graphic>
          <a:graphicData uri="http://schemas.openxmlformats.org/drawingml/2006/table">
            <a:tbl>
              <a:tblPr firstRow="1" bandRow="1">
                <a:tableStyleId>{5C22544A-7EE6-4342-B048-85BDC9FD1C3A}</a:tableStyleId>
              </a:tblPr>
              <a:tblGrid>
                <a:gridCol w="528638">
                  <a:extLst>
                    <a:ext uri="{9D8B030D-6E8A-4147-A177-3AD203B41FA5}">
                      <a16:colId xmlns:a16="http://schemas.microsoft.com/office/drawing/2014/main" val="1862156961"/>
                    </a:ext>
                  </a:extLst>
                </a:gridCol>
                <a:gridCol w="2957513">
                  <a:extLst>
                    <a:ext uri="{9D8B030D-6E8A-4147-A177-3AD203B41FA5}">
                      <a16:colId xmlns:a16="http://schemas.microsoft.com/office/drawing/2014/main" val="2124424270"/>
                    </a:ext>
                  </a:extLst>
                </a:gridCol>
                <a:gridCol w="3176587">
                  <a:extLst>
                    <a:ext uri="{9D8B030D-6E8A-4147-A177-3AD203B41FA5}">
                      <a16:colId xmlns:a16="http://schemas.microsoft.com/office/drawing/2014/main" val="4010640013"/>
                    </a:ext>
                  </a:extLst>
                </a:gridCol>
              </a:tblGrid>
              <a:tr h="372574">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solidFill>
                            <a:sysClr val="windowText" lastClr="000000"/>
                          </a:solidFill>
                        </a:rPr>
                        <a:t>LH</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600" dirty="0">
                          <a:solidFill>
                            <a:sysClr val="windowText" lastClr="000000"/>
                          </a:solidFill>
                        </a:rPr>
                        <a:t>RH</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352975405"/>
                  </a:ext>
                </a:extLst>
              </a:tr>
              <a:tr h="1672017">
                <a:tc>
                  <a:txBody>
                    <a:bodyPr/>
                    <a:lstStyle/>
                    <a:p>
                      <a:r>
                        <a:rPr lang="en-US" sz="1600" dirty="0">
                          <a:solidFill>
                            <a:sysClr val="windowText" lastClr="000000"/>
                          </a:solidFill>
                        </a:rPr>
                        <a:t>RA1</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86646048"/>
                  </a:ext>
                </a:extLst>
              </a:tr>
              <a:tr h="1495942">
                <a:tc>
                  <a:txBody>
                    <a:bodyPr/>
                    <a:lstStyle/>
                    <a:p>
                      <a:r>
                        <a:rPr lang="en-US" sz="1600" dirty="0">
                          <a:solidFill>
                            <a:sysClr val="windowText" lastClr="000000"/>
                          </a:solidFill>
                        </a:rPr>
                        <a:t>RA2</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4723241"/>
                  </a:ext>
                </a:extLst>
              </a:tr>
            </a:tbl>
          </a:graphicData>
        </a:graphic>
      </p:graphicFrame>
      <p:sp>
        <p:nvSpPr>
          <p:cNvPr id="3" name="TextBox 2">
            <a:extLst>
              <a:ext uri="{FF2B5EF4-FFF2-40B4-BE49-F238E27FC236}">
                <a16:creationId xmlns:a16="http://schemas.microsoft.com/office/drawing/2014/main" id="{A49112C7-EFF4-453F-A25A-FBBE29F44FD7}"/>
              </a:ext>
            </a:extLst>
          </p:cNvPr>
          <p:cNvSpPr txBox="1"/>
          <p:nvPr/>
        </p:nvSpPr>
        <p:spPr>
          <a:xfrm>
            <a:off x="1003542" y="313426"/>
            <a:ext cx="10509924" cy="461665"/>
          </a:xfrm>
          <a:prstGeom prst="rect">
            <a:avLst/>
          </a:prstGeom>
          <a:noFill/>
        </p:spPr>
        <p:txBody>
          <a:bodyPr wrap="square" rtlCol="0">
            <a:spAutoFit/>
          </a:bodyPr>
          <a:lstStyle/>
          <a:p>
            <a:r>
              <a:rPr lang="en-US" sz="2400" b="1" dirty="0"/>
              <a:t>Vehicle 2</a:t>
            </a:r>
            <a:endParaRPr lang="en-US" sz="2400" b="1" dirty="0">
              <a:solidFill>
                <a:srgbClr val="0000FF"/>
              </a:solidFill>
            </a:endParaRPr>
          </a:p>
        </p:txBody>
      </p:sp>
      <p:sp>
        <p:nvSpPr>
          <p:cNvPr id="25" name="TextBox 24">
            <a:extLst>
              <a:ext uri="{FF2B5EF4-FFF2-40B4-BE49-F238E27FC236}">
                <a16:creationId xmlns:a16="http://schemas.microsoft.com/office/drawing/2014/main" id="{F1E2498D-2610-4A50-97C5-F0F1DBFC5C85}"/>
              </a:ext>
            </a:extLst>
          </p:cNvPr>
          <p:cNvSpPr txBox="1"/>
          <p:nvPr/>
        </p:nvSpPr>
        <p:spPr>
          <a:xfrm>
            <a:off x="923063" y="5023776"/>
            <a:ext cx="559769" cy="369332"/>
          </a:xfrm>
          <a:prstGeom prst="rect">
            <a:avLst/>
          </a:prstGeom>
          <a:noFill/>
        </p:spPr>
        <p:txBody>
          <a:bodyPr wrap="none" rtlCol="0">
            <a:spAutoFit/>
          </a:bodyPr>
          <a:lstStyle/>
          <a:p>
            <a:r>
              <a:rPr lang="en-US" dirty="0"/>
              <a:t>RA1</a:t>
            </a:r>
            <a:endParaRPr lang="en-IN" dirty="0"/>
          </a:p>
        </p:txBody>
      </p:sp>
      <p:sp>
        <p:nvSpPr>
          <p:cNvPr id="26" name="TextBox 25">
            <a:extLst>
              <a:ext uri="{FF2B5EF4-FFF2-40B4-BE49-F238E27FC236}">
                <a16:creationId xmlns:a16="http://schemas.microsoft.com/office/drawing/2014/main" id="{63FD084D-CC06-4DF1-81B8-9C5C5589121E}"/>
              </a:ext>
            </a:extLst>
          </p:cNvPr>
          <p:cNvSpPr txBox="1"/>
          <p:nvPr/>
        </p:nvSpPr>
        <p:spPr>
          <a:xfrm>
            <a:off x="3740363" y="5042059"/>
            <a:ext cx="559769" cy="369332"/>
          </a:xfrm>
          <a:prstGeom prst="rect">
            <a:avLst/>
          </a:prstGeom>
          <a:noFill/>
        </p:spPr>
        <p:txBody>
          <a:bodyPr wrap="none" rtlCol="0">
            <a:spAutoFit/>
          </a:bodyPr>
          <a:lstStyle/>
          <a:p>
            <a:r>
              <a:rPr lang="en-US" dirty="0"/>
              <a:t>RA2</a:t>
            </a:r>
            <a:endParaRPr lang="en-IN" dirty="0"/>
          </a:p>
        </p:txBody>
      </p:sp>
      <p:sp>
        <p:nvSpPr>
          <p:cNvPr id="28" name="TextBox 27">
            <a:extLst>
              <a:ext uri="{FF2B5EF4-FFF2-40B4-BE49-F238E27FC236}">
                <a16:creationId xmlns:a16="http://schemas.microsoft.com/office/drawing/2014/main" id="{A5C74EF4-5D10-4365-AC59-62D3173AA889}"/>
              </a:ext>
            </a:extLst>
          </p:cNvPr>
          <p:cNvSpPr txBox="1"/>
          <p:nvPr/>
        </p:nvSpPr>
        <p:spPr>
          <a:xfrm>
            <a:off x="212912" y="4869888"/>
            <a:ext cx="4865819" cy="307777"/>
          </a:xfrm>
          <a:prstGeom prst="rect">
            <a:avLst/>
          </a:prstGeom>
          <a:noFill/>
        </p:spPr>
        <p:txBody>
          <a:bodyPr wrap="none" rtlCol="0">
            <a:spAutoFit/>
          </a:bodyPr>
          <a:lstStyle/>
          <a:p>
            <a:r>
              <a:rPr lang="en-US" sz="1400" b="1" dirty="0"/>
              <a:t>No leak at drive head mtg joint and no bolt loosening observed</a:t>
            </a:r>
          </a:p>
        </p:txBody>
      </p:sp>
      <p:sp>
        <p:nvSpPr>
          <p:cNvPr id="30" name="TextBox 29">
            <a:extLst>
              <a:ext uri="{FF2B5EF4-FFF2-40B4-BE49-F238E27FC236}">
                <a16:creationId xmlns:a16="http://schemas.microsoft.com/office/drawing/2014/main" id="{D4C7F4FF-B196-4659-9D79-D5010903C9CA}"/>
              </a:ext>
            </a:extLst>
          </p:cNvPr>
          <p:cNvSpPr txBox="1"/>
          <p:nvPr/>
        </p:nvSpPr>
        <p:spPr>
          <a:xfrm>
            <a:off x="4213686" y="1657044"/>
            <a:ext cx="1203780" cy="523220"/>
          </a:xfrm>
          <a:prstGeom prst="rect">
            <a:avLst/>
          </a:prstGeom>
          <a:noFill/>
        </p:spPr>
        <p:txBody>
          <a:bodyPr wrap="square" rtlCol="0">
            <a:spAutoFit/>
          </a:bodyPr>
          <a:lstStyle/>
          <a:p>
            <a:pPr algn="ctr"/>
            <a:r>
              <a:rPr lang="en-US" sz="1400" b="1" dirty="0"/>
              <a:t>Load body extended</a:t>
            </a:r>
          </a:p>
        </p:txBody>
      </p:sp>
      <p:sp>
        <p:nvSpPr>
          <p:cNvPr id="34" name="TextBox 33">
            <a:extLst>
              <a:ext uri="{FF2B5EF4-FFF2-40B4-BE49-F238E27FC236}">
                <a16:creationId xmlns:a16="http://schemas.microsoft.com/office/drawing/2014/main" id="{B2F4E17F-F6D2-4F14-A9EC-63D5EA2F1239}"/>
              </a:ext>
            </a:extLst>
          </p:cNvPr>
          <p:cNvSpPr txBox="1"/>
          <p:nvPr/>
        </p:nvSpPr>
        <p:spPr>
          <a:xfrm>
            <a:off x="882094" y="2649381"/>
            <a:ext cx="1725795" cy="307777"/>
          </a:xfrm>
          <a:prstGeom prst="rect">
            <a:avLst/>
          </a:prstGeom>
          <a:noFill/>
        </p:spPr>
        <p:txBody>
          <a:bodyPr wrap="square" rtlCol="0">
            <a:spAutoFit/>
          </a:bodyPr>
          <a:lstStyle/>
          <a:p>
            <a:pPr algn="ctr"/>
            <a:r>
              <a:rPr lang="en-US" sz="1400" b="1" dirty="0"/>
              <a:t>Load : Blue metal</a:t>
            </a:r>
          </a:p>
        </p:txBody>
      </p:sp>
      <p:pic>
        <p:nvPicPr>
          <p:cNvPr id="8" name="Picture 7">
            <a:extLst>
              <a:ext uri="{FF2B5EF4-FFF2-40B4-BE49-F238E27FC236}">
                <a16:creationId xmlns:a16="http://schemas.microsoft.com/office/drawing/2014/main" id="{9314F033-D427-495D-9250-349E3206D2E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0360" t="6986" b="15445"/>
          <a:stretch/>
        </p:blipFill>
        <p:spPr>
          <a:xfrm>
            <a:off x="279697" y="1175206"/>
            <a:ext cx="1781213" cy="1488030"/>
          </a:xfrm>
          <a:prstGeom prst="rect">
            <a:avLst/>
          </a:prstGeom>
        </p:spPr>
      </p:pic>
      <p:pic>
        <p:nvPicPr>
          <p:cNvPr id="10" name="Picture 9">
            <a:extLst>
              <a:ext uri="{FF2B5EF4-FFF2-40B4-BE49-F238E27FC236}">
                <a16:creationId xmlns:a16="http://schemas.microsoft.com/office/drawing/2014/main" id="{E0979E6B-DF02-4A6B-8131-EFE2B77320A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9091"/>
          <a:stretch/>
        </p:blipFill>
        <p:spPr>
          <a:xfrm>
            <a:off x="1662224" y="3037778"/>
            <a:ext cx="1214203" cy="1470841"/>
          </a:xfrm>
          <a:prstGeom prst="rect">
            <a:avLst/>
          </a:prstGeom>
        </p:spPr>
      </p:pic>
      <p:pic>
        <p:nvPicPr>
          <p:cNvPr id="14" name="Picture 13">
            <a:extLst>
              <a:ext uri="{FF2B5EF4-FFF2-40B4-BE49-F238E27FC236}">
                <a16:creationId xmlns:a16="http://schemas.microsoft.com/office/drawing/2014/main" id="{A8BC1E53-7D8F-4C6C-95F0-69F40ED5A8F0}"/>
              </a:ext>
            </a:extLst>
          </p:cNvPr>
          <p:cNvPicPr>
            <a:picLocks noChangeAspect="1"/>
          </p:cNvPicPr>
          <p:nvPr/>
        </p:nvPicPr>
        <p:blipFill rotWithShape="1">
          <a:blip r:embed="rId5" cstate="print">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rcRect l="2417" t="9292" r="52841" b="40404"/>
          <a:stretch/>
        </p:blipFill>
        <p:spPr>
          <a:xfrm>
            <a:off x="3029404" y="5312356"/>
            <a:ext cx="1833030" cy="1545644"/>
          </a:xfrm>
          <a:prstGeom prst="rect">
            <a:avLst/>
          </a:prstGeom>
        </p:spPr>
      </p:pic>
      <p:pic>
        <p:nvPicPr>
          <p:cNvPr id="16" name="Picture 15">
            <a:extLst>
              <a:ext uri="{FF2B5EF4-FFF2-40B4-BE49-F238E27FC236}">
                <a16:creationId xmlns:a16="http://schemas.microsoft.com/office/drawing/2014/main" id="{D6540DBD-7BFF-466D-862C-050230F5A0DF}"/>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r="45953" b="17485"/>
          <a:stretch/>
        </p:blipFill>
        <p:spPr>
          <a:xfrm rot="5400000">
            <a:off x="469229" y="5197533"/>
            <a:ext cx="1556553" cy="1782314"/>
          </a:xfrm>
          <a:prstGeom prst="rect">
            <a:avLst/>
          </a:prstGeom>
        </p:spPr>
      </p:pic>
      <p:pic>
        <p:nvPicPr>
          <p:cNvPr id="20" name="Picture 19">
            <a:extLst>
              <a:ext uri="{FF2B5EF4-FFF2-40B4-BE49-F238E27FC236}">
                <a16:creationId xmlns:a16="http://schemas.microsoft.com/office/drawing/2014/main" id="{3D51D475-3F28-472B-90B0-980E8FCF7654}"/>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t="24501" r="17743" b="4773"/>
          <a:stretch/>
        </p:blipFill>
        <p:spPr>
          <a:xfrm>
            <a:off x="9414141" y="2102929"/>
            <a:ext cx="2099325" cy="1353781"/>
          </a:xfrm>
          <a:prstGeom prst="rect">
            <a:avLst/>
          </a:prstGeom>
        </p:spPr>
      </p:pic>
      <p:sp>
        <p:nvSpPr>
          <p:cNvPr id="19" name="TextBox 18">
            <a:extLst>
              <a:ext uri="{FF2B5EF4-FFF2-40B4-BE49-F238E27FC236}">
                <a16:creationId xmlns:a16="http://schemas.microsoft.com/office/drawing/2014/main" id="{EC977BDA-C5D0-423A-B864-347AB5224393}"/>
              </a:ext>
            </a:extLst>
          </p:cNvPr>
          <p:cNvSpPr txBox="1"/>
          <p:nvPr/>
        </p:nvSpPr>
        <p:spPr>
          <a:xfrm>
            <a:off x="11008567" y="3076667"/>
            <a:ext cx="1092222" cy="461665"/>
          </a:xfrm>
          <a:prstGeom prst="rect">
            <a:avLst/>
          </a:prstGeom>
          <a:solidFill>
            <a:schemeClr val="accent4">
              <a:lumMod val="20000"/>
              <a:lumOff val="80000"/>
            </a:schemeClr>
          </a:solidFill>
        </p:spPr>
        <p:txBody>
          <a:bodyPr wrap="none" rtlCol="0">
            <a:spAutoFit/>
          </a:bodyPr>
          <a:lstStyle/>
          <a:p>
            <a:r>
              <a:rPr lang="en-US" sz="1200" dirty="0"/>
              <a:t>No. of leafs:15</a:t>
            </a:r>
          </a:p>
          <a:p>
            <a:r>
              <a:rPr lang="en-US" sz="1200" dirty="0"/>
              <a:t>5 </a:t>
            </a:r>
            <a:r>
              <a:rPr lang="en-US" sz="1200" dirty="0" err="1"/>
              <a:t>leafs</a:t>
            </a:r>
            <a:r>
              <a:rPr lang="en-US" sz="1200" dirty="0"/>
              <a:t> added</a:t>
            </a:r>
          </a:p>
        </p:txBody>
      </p:sp>
      <p:pic>
        <p:nvPicPr>
          <p:cNvPr id="24" name="Picture 23">
            <a:extLst>
              <a:ext uri="{FF2B5EF4-FFF2-40B4-BE49-F238E27FC236}">
                <a16:creationId xmlns:a16="http://schemas.microsoft.com/office/drawing/2014/main" id="{6FC5E6E6-5F87-444C-BA27-12C791D66D31}"/>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l="39783" t="31597" r="27122" b="43103"/>
          <a:stretch/>
        </p:blipFill>
        <p:spPr>
          <a:xfrm>
            <a:off x="9361579" y="3688503"/>
            <a:ext cx="2323985" cy="1332418"/>
          </a:xfrm>
          <a:prstGeom prst="rect">
            <a:avLst/>
          </a:prstGeom>
        </p:spPr>
      </p:pic>
      <p:sp>
        <p:nvSpPr>
          <p:cNvPr id="12" name="TextBox 11">
            <a:extLst>
              <a:ext uri="{FF2B5EF4-FFF2-40B4-BE49-F238E27FC236}">
                <a16:creationId xmlns:a16="http://schemas.microsoft.com/office/drawing/2014/main" id="{396E2ACD-73C5-4E61-8D83-08A7086BE82B}"/>
              </a:ext>
            </a:extLst>
          </p:cNvPr>
          <p:cNvSpPr txBox="1"/>
          <p:nvPr/>
        </p:nvSpPr>
        <p:spPr>
          <a:xfrm>
            <a:off x="11084826" y="4619915"/>
            <a:ext cx="1092222" cy="461665"/>
          </a:xfrm>
          <a:prstGeom prst="rect">
            <a:avLst/>
          </a:prstGeom>
          <a:solidFill>
            <a:schemeClr val="accent4">
              <a:lumMod val="20000"/>
              <a:lumOff val="80000"/>
            </a:schemeClr>
          </a:solidFill>
        </p:spPr>
        <p:txBody>
          <a:bodyPr wrap="none" rtlCol="0">
            <a:spAutoFit/>
          </a:bodyPr>
          <a:lstStyle/>
          <a:p>
            <a:r>
              <a:rPr lang="en-US" sz="1200" dirty="0"/>
              <a:t>No. of leafs:15</a:t>
            </a:r>
          </a:p>
          <a:p>
            <a:r>
              <a:rPr lang="en-US" sz="1200" dirty="0"/>
              <a:t>5 </a:t>
            </a:r>
            <a:r>
              <a:rPr lang="en-US" sz="1200" dirty="0" err="1"/>
              <a:t>leafs</a:t>
            </a:r>
            <a:r>
              <a:rPr lang="en-US" sz="1200" dirty="0"/>
              <a:t> added</a:t>
            </a:r>
          </a:p>
        </p:txBody>
      </p:sp>
      <p:sp>
        <p:nvSpPr>
          <p:cNvPr id="40" name="TextBox 39">
            <a:extLst>
              <a:ext uri="{FF2B5EF4-FFF2-40B4-BE49-F238E27FC236}">
                <a16:creationId xmlns:a16="http://schemas.microsoft.com/office/drawing/2014/main" id="{FC354B24-6B94-462D-AEBB-28CC2004491E}"/>
              </a:ext>
            </a:extLst>
          </p:cNvPr>
          <p:cNvSpPr txBox="1"/>
          <p:nvPr/>
        </p:nvSpPr>
        <p:spPr>
          <a:xfrm>
            <a:off x="9062583" y="4894093"/>
            <a:ext cx="1658980" cy="276999"/>
          </a:xfrm>
          <a:prstGeom prst="rect">
            <a:avLst/>
          </a:prstGeom>
          <a:solidFill>
            <a:srgbClr val="FFC000"/>
          </a:solidFill>
        </p:spPr>
        <p:txBody>
          <a:bodyPr wrap="none" rtlCol="0">
            <a:spAutoFit/>
          </a:bodyPr>
          <a:lstStyle/>
          <a:p>
            <a:r>
              <a:rPr lang="en-US" sz="1200" dirty="0"/>
              <a:t>Leaf deformation found</a:t>
            </a:r>
          </a:p>
        </p:txBody>
      </p:sp>
      <p:pic>
        <p:nvPicPr>
          <p:cNvPr id="47" name="Picture 46">
            <a:extLst>
              <a:ext uri="{FF2B5EF4-FFF2-40B4-BE49-F238E27FC236}">
                <a16:creationId xmlns:a16="http://schemas.microsoft.com/office/drawing/2014/main" id="{E5EE4B29-1462-44C6-8AD6-C5C1F0DF2342}"/>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l="32227" t="35152" r="19765" b="36447"/>
          <a:stretch/>
        </p:blipFill>
        <p:spPr>
          <a:xfrm>
            <a:off x="6129833" y="3708292"/>
            <a:ext cx="2740262" cy="1215862"/>
          </a:xfrm>
          <a:prstGeom prst="rect">
            <a:avLst/>
          </a:prstGeom>
        </p:spPr>
      </p:pic>
      <p:sp>
        <p:nvSpPr>
          <p:cNvPr id="13" name="TextBox 12">
            <a:extLst>
              <a:ext uri="{FF2B5EF4-FFF2-40B4-BE49-F238E27FC236}">
                <a16:creationId xmlns:a16="http://schemas.microsoft.com/office/drawing/2014/main" id="{BAFC9D0A-84A8-466E-9CCB-9985B0462A06}"/>
              </a:ext>
            </a:extLst>
          </p:cNvPr>
          <p:cNvSpPr txBox="1"/>
          <p:nvPr/>
        </p:nvSpPr>
        <p:spPr>
          <a:xfrm>
            <a:off x="7943015" y="4715456"/>
            <a:ext cx="1092222" cy="461665"/>
          </a:xfrm>
          <a:prstGeom prst="rect">
            <a:avLst/>
          </a:prstGeom>
          <a:solidFill>
            <a:schemeClr val="accent4">
              <a:lumMod val="20000"/>
              <a:lumOff val="80000"/>
            </a:schemeClr>
          </a:solidFill>
        </p:spPr>
        <p:txBody>
          <a:bodyPr wrap="square" rtlCol="0">
            <a:spAutoFit/>
          </a:bodyPr>
          <a:lstStyle/>
          <a:p>
            <a:r>
              <a:rPr lang="en-US" sz="1200" dirty="0"/>
              <a:t>No. of leafs:15</a:t>
            </a:r>
          </a:p>
          <a:p>
            <a:r>
              <a:rPr lang="en-US" sz="1200" dirty="0"/>
              <a:t>5 </a:t>
            </a:r>
            <a:r>
              <a:rPr lang="en-US" sz="1200" dirty="0" err="1"/>
              <a:t>leafs</a:t>
            </a:r>
            <a:r>
              <a:rPr lang="en-US" sz="1200" dirty="0"/>
              <a:t> added</a:t>
            </a:r>
          </a:p>
        </p:txBody>
      </p:sp>
      <p:sp>
        <p:nvSpPr>
          <p:cNvPr id="42" name="TextBox 41">
            <a:extLst>
              <a:ext uri="{FF2B5EF4-FFF2-40B4-BE49-F238E27FC236}">
                <a16:creationId xmlns:a16="http://schemas.microsoft.com/office/drawing/2014/main" id="{55970A0E-2253-41DA-9C7A-9517754BB8BE}"/>
              </a:ext>
            </a:extLst>
          </p:cNvPr>
          <p:cNvSpPr txBox="1"/>
          <p:nvPr/>
        </p:nvSpPr>
        <p:spPr>
          <a:xfrm>
            <a:off x="6088556" y="4882421"/>
            <a:ext cx="1658980" cy="276999"/>
          </a:xfrm>
          <a:prstGeom prst="rect">
            <a:avLst/>
          </a:prstGeom>
          <a:solidFill>
            <a:srgbClr val="FFC000"/>
          </a:solidFill>
        </p:spPr>
        <p:txBody>
          <a:bodyPr wrap="none" rtlCol="0">
            <a:spAutoFit/>
          </a:bodyPr>
          <a:lstStyle/>
          <a:p>
            <a:r>
              <a:rPr lang="en-US" sz="1200" dirty="0"/>
              <a:t>Leaf deformation found</a:t>
            </a:r>
          </a:p>
        </p:txBody>
      </p:sp>
      <p:pic>
        <p:nvPicPr>
          <p:cNvPr id="49" name="Picture 48">
            <a:extLst>
              <a:ext uri="{FF2B5EF4-FFF2-40B4-BE49-F238E27FC236}">
                <a16:creationId xmlns:a16="http://schemas.microsoft.com/office/drawing/2014/main" id="{D5708D7D-3F0C-4009-8F06-FC52EC947263}"/>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t="16934" b="21094"/>
          <a:stretch/>
        </p:blipFill>
        <p:spPr>
          <a:xfrm>
            <a:off x="6096000" y="2114680"/>
            <a:ext cx="2887389" cy="1342030"/>
          </a:xfrm>
          <a:prstGeom prst="rect">
            <a:avLst/>
          </a:prstGeom>
        </p:spPr>
      </p:pic>
      <p:sp>
        <p:nvSpPr>
          <p:cNvPr id="18" name="TextBox 17">
            <a:extLst>
              <a:ext uri="{FF2B5EF4-FFF2-40B4-BE49-F238E27FC236}">
                <a16:creationId xmlns:a16="http://schemas.microsoft.com/office/drawing/2014/main" id="{B710C5D8-1946-48C4-A521-5E1C60EDA1AB}"/>
              </a:ext>
            </a:extLst>
          </p:cNvPr>
          <p:cNvSpPr txBox="1"/>
          <p:nvPr/>
        </p:nvSpPr>
        <p:spPr>
          <a:xfrm>
            <a:off x="7768409" y="3096842"/>
            <a:ext cx="1092222" cy="461665"/>
          </a:xfrm>
          <a:prstGeom prst="rect">
            <a:avLst/>
          </a:prstGeom>
          <a:solidFill>
            <a:schemeClr val="accent4">
              <a:lumMod val="20000"/>
              <a:lumOff val="80000"/>
            </a:schemeClr>
          </a:solidFill>
        </p:spPr>
        <p:txBody>
          <a:bodyPr wrap="none" rtlCol="0">
            <a:spAutoFit/>
          </a:bodyPr>
          <a:lstStyle/>
          <a:p>
            <a:r>
              <a:rPr lang="en-US" sz="1200" dirty="0"/>
              <a:t>No. of leafs:15</a:t>
            </a:r>
          </a:p>
          <a:p>
            <a:r>
              <a:rPr lang="en-US" sz="1200" dirty="0"/>
              <a:t>5 </a:t>
            </a:r>
            <a:r>
              <a:rPr lang="en-US" sz="1200" dirty="0" err="1"/>
              <a:t>leafs</a:t>
            </a:r>
            <a:r>
              <a:rPr lang="en-US" sz="1200" dirty="0"/>
              <a:t> added</a:t>
            </a:r>
          </a:p>
        </p:txBody>
      </p:sp>
      <p:pic>
        <p:nvPicPr>
          <p:cNvPr id="2" name="Picture 1"/>
          <p:cNvPicPr>
            <a:picLocks noChangeAspect="1"/>
          </p:cNvPicPr>
          <p:nvPr/>
        </p:nvPicPr>
        <p:blipFill rotWithShape="1">
          <a:blip r:embed="rId12" cstate="print">
            <a:extLst>
              <a:ext uri="{28A0092B-C50C-407E-A947-70E740481C1C}">
                <a14:useLocalDpi xmlns:a14="http://schemas.microsoft.com/office/drawing/2010/main" val="0"/>
              </a:ext>
            </a:extLst>
          </a:blip>
          <a:srcRect t="9576"/>
          <a:stretch/>
        </p:blipFill>
        <p:spPr>
          <a:xfrm>
            <a:off x="2138663" y="1187929"/>
            <a:ext cx="2154954" cy="1461451"/>
          </a:xfrm>
          <a:prstGeom prst="rect">
            <a:avLst/>
          </a:prstGeom>
        </p:spPr>
      </p:pic>
      <p:sp>
        <p:nvSpPr>
          <p:cNvPr id="27" name="TextBox 26"/>
          <p:cNvSpPr txBox="1"/>
          <p:nvPr/>
        </p:nvSpPr>
        <p:spPr>
          <a:xfrm>
            <a:off x="6950531" y="5142911"/>
            <a:ext cx="4169411" cy="276999"/>
          </a:xfrm>
          <a:prstGeom prst="rect">
            <a:avLst/>
          </a:prstGeom>
          <a:noFill/>
        </p:spPr>
        <p:txBody>
          <a:bodyPr wrap="none" rtlCol="0">
            <a:spAutoFit/>
          </a:bodyPr>
          <a:lstStyle/>
          <a:p>
            <a:pPr algn="ctr"/>
            <a:r>
              <a:rPr lang="en-US" sz="1200" dirty="0"/>
              <a:t>Center bolts, U bolts &amp; nuts changed during Leaf plates addition</a:t>
            </a:r>
          </a:p>
        </p:txBody>
      </p:sp>
    </p:spTree>
    <p:extLst>
      <p:ext uri="{BB962C8B-B14F-4D97-AF65-F5344CB8AC3E}">
        <p14:creationId xmlns:p14="http://schemas.microsoft.com/office/powerpoint/2010/main" val="28960569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48F949BF-4A44-4894-8723-11E69A347746}"/>
              </a:ext>
            </a:extLst>
          </p:cNvPr>
          <p:cNvGraphicFramePr>
            <a:graphicFrameLocks noGrp="1"/>
          </p:cNvGraphicFramePr>
          <p:nvPr>
            <p:extLst>
              <p:ext uri="{D42A27DB-BD31-4B8C-83A1-F6EECF244321}">
                <p14:modId xmlns:p14="http://schemas.microsoft.com/office/powerpoint/2010/main" val="3547366472"/>
              </p:ext>
            </p:extLst>
          </p:nvPr>
        </p:nvGraphicFramePr>
        <p:xfrm>
          <a:off x="5529262" y="1647584"/>
          <a:ext cx="6662738" cy="3540533"/>
        </p:xfrm>
        <a:graphic>
          <a:graphicData uri="http://schemas.openxmlformats.org/drawingml/2006/table">
            <a:tbl>
              <a:tblPr firstRow="1" bandRow="1">
                <a:tableStyleId>{5C22544A-7EE6-4342-B048-85BDC9FD1C3A}</a:tableStyleId>
              </a:tblPr>
              <a:tblGrid>
                <a:gridCol w="528638">
                  <a:extLst>
                    <a:ext uri="{9D8B030D-6E8A-4147-A177-3AD203B41FA5}">
                      <a16:colId xmlns:a16="http://schemas.microsoft.com/office/drawing/2014/main" val="1862156961"/>
                    </a:ext>
                  </a:extLst>
                </a:gridCol>
                <a:gridCol w="2957513">
                  <a:extLst>
                    <a:ext uri="{9D8B030D-6E8A-4147-A177-3AD203B41FA5}">
                      <a16:colId xmlns:a16="http://schemas.microsoft.com/office/drawing/2014/main" val="2124424270"/>
                    </a:ext>
                  </a:extLst>
                </a:gridCol>
                <a:gridCol w="3176587">
                  <a:extLst>
                    <a:ext uri="{9D8B030D-6E8A-4147-A177-3AD203B41FA5}">
                      <a16:colId xmlns:a16="http://schemas.microsoft.com/office/drawing/2014/main" val="4010640013"/>
                    </a:ext>
                  </a:extLst>
                </a:gridCol>
              </a:tblGrid>
              <a:tr h="372574">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solidFill>
                            <a:sysClr val="windowText" lastClr="000000"/>
                          </a:solidFill>
                        </a:rPr>
                        <a:t>LH</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600" dirty="0">
                          <a:solidFill>
                            <a:sysClr val="windowText" lastClr="000000"/>
                          </a:solidFill>
                        </a:rPr>
                        <a:t>RH</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352975405"/>
                  </a:ext>
                </a:extLst>
              </a:tr>
              <a:tr h="1672017">
                <a:tc>
                  <a:txBody>
                    <a:bodyPr/>
                    <a:lstStyle/>
                    <a:p>
                      <a:r>
                        <a:rPr lang="en-US" sz="1600" dirty="0">
                          <a:solidFill>
                            <a:sysClr val="windowText" lastClr="000000"/>
                          </a:solidFill>
                        </a:rPr>
                        <a:t>RA1</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86646048"/>
                  </a:ext>
                </a:extLst>
              </a:tr>
              <a:tr h="1495942">
                <a:tc>
                  <a:txBody>
                    <a:bodyPr/>
                    <a:lstStyle/>
                    <a:p>
                      <a:r>
                        <a:rPr lang="en-US" sz="1600" dirty="0">
                          <a:solidFill>
                            <a:sysClr val="windowText" lastClr="000000"/>
                          </a:solidFill>
                        </a:rPr>
                        <a:t>RA2</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4723241"/>
                  </a:ext>
                </a:extLst>
              </a:tr>
            </a:tbl>
          </a:graphicData>
        </a:graphic>
      </p:graphicFrame>
      <p:sp>
        <p:nvSpPr>
          <p:cNvPr id="3" name="TextBox 2">
            <a:extLst>
              <a:ext uri="{FF2B5EF4-FFF2-40B4-BE49-F238E27FC236}">
                <a16:creationId xmlns:a16="http://schemas.microsoft.com/office/drawing/2014/main" id="{A49112C7-EFF4-453F-A25A-FBBE29F44FD7}"/>
              </a:ext>
            </a:extLst>
          </p:cNvPr>
          <p:cNvSpPr txBox="1"/>
          <p:nvPr/>
        </p:nvSpPr>
        <p:spPr>
          <a:xfrm>
            <a:off x="911509" y="340577"/>
            <a:ext cx="10509924" cy="461665"/>
          </a:xfrm>
          <a:prstGeom prst="rect">
            <a:avLst/>
          </a:prstGeom>
          <a:noFill/>
        </p:spPr>
        <p:txBody>
          <a:bodyPr wrap="square" rtlCol="0">
            <a:spAutoFit/>
          </a:bodyPr>
          <a:lstStyle/>
          <a:p>
            <a:r>
              <a:rPr lang="en-US" sz="2400" b="1" dirty="0"/>
              <a:t>Vehicle 3</a:t>
            </a:r>
            <a:endParaRPr lang="en-US" sz="2400" b="1" dirty="0">
              <a:solidFill>
                <a:srgbClr val="0000FF"/>
              </a:solidFill>
            </a:endParaRPr>
          </a:p>
        </p:txBody>
      </p:sp>
      <p:sp>
        <p:nvSpPr>
          <p:cNvPr id="25" name="TextBox 24">
            <a:extLst>
              <a:ext uri="{FF2B5EF4-FFF2-40B4-BE49-F238E27FC236}">
                <a16:creationId xmlns:a16="http://schemas.microsoft.com/office/drawing/2014/main" id="{F1E2498D-2610-4A50-97C5-F0F1DBFC5C85}"/>
              </a:ext>
            </a:extLst>
          </p:cNvPr>
          <p:cNvSpPr txBox="1"/>
          <p:nvPr/>
        </p:nvSpPr>
        <p:spPr>
          <a:xfrm>
            <a:off x="559018" y="3888790"/>
            <a:ext cx="559769" cy="369332"/>
          </a:xfrm>
          <a:prstGeom prst="rect">
            <a:avLst/>
          </a:prstGeom>
          <a:noFill/>
        </p:spPr>
        <p:txBody>
          <a:bodyPr wrap="none" rtlCol="0">
            <a:spAutoFit/>
          </a:bodyPr>
          <a:lstStyle/>
          <a:p>
            <a:r>
              <a:rPr lang="en-US" dirty="0"/>
              <a:t>RA1</a:t>
            </a:r>
            <a:endParaRPr lang="en-IN" dirty="0"/>
          </a:p>
        </p:txBody>
      </p:sp>
      <p:sp>
        <p:nvSpPr>
          <p:cNvPr id="26" name="TextBox 25">
            <a:extLst>
              <a:ext uri="{FF2B5EF4-FFF2-40B4-BE49-F238E27FC236}">
                <a16:creationId xmlns:a16="http://schemas.microsoft.com/office/drawing/2014/main" id="{63FD084D-CC06-4DF1-81B8-9C5C5589121E}"/>
              </a:ext>
            </a:extLst>
          </p:cNvPr>
          <p:cNvSpPr txBox="1"/>
          <p:nvPr/>
        </p:nvSpPr>
        <p:spPr>
          <a:xfrm>
            <a:off x="3633676" y="3888790"/>
            <a:ext cx="559769" cy="369332"/>
          </a:xfrm>
          <a:prstGeom prst="rect">
            <a:avLst/>
          </a:prstGeom>
          <a:noFill/>
        </p:spPr>
        <p:txBody>
          <a:bodyPr wrap="none" rtlCol="0">
            <a:spAutoFit/>
          </a:bodyPr>
          <a:lstStyle/>
          <a:p>
            <a:r>
              <a:rPr lang="en-US" dirty="0"/>
              <a:t>RA2</a:t>
            </a:r>
            <a:endParaRPr lang="en-IN" dirty="0"/>
          </a:p>
        </p:txBody>
      </p:sp>
      <p:sp>
        <p:nvSpPr>
          <p:cNvPr id="28" name="TextBox 27">
            <a:extLst>
              <a:ext uri="{FF2B5EF4-FFF2-40B4-BE49-F238E27FC236}">
                <a16:creationId xmlns:a16="http://schemas.microsoft.com/office/drawing/2014/main" id="{A5C74EF4-5D10-4365-AC59-62D3173AA889}"/>
              </a:ext>
            </a:extLst>
          </p:cNvPr>
          <p:cNvSpPr txBox="1"/>
          <p:nvPr/>
        </p:nvSpPr>
        <p:spPr>
          <a:xfrm>
            <a:off x="214447" y="3530292"/>
            <a:ext cx="4865819" cy="307777"/>
          </a:xfrm>
          <a:prstGeom prst="rect">
            <a:avLst/>
          </a:prstGeom>
          <a:noFill/>
        </p:spPr>
        <p:txBody>
          <a:bodyPr wrap="none" rtlCol="0">
            <a:spAutoFit/>
          </a:bodyPr>
          <a:lstStyle/>
          <a:p>
            <a:r>
              <a:rPr lang="en-US" sz="1400" b="1" dirty="0"/>
              <a:t>No leak at drive head mtg joint and no bolt loosening observed</a:t>
            </a:r>
          </a:p>
        </p:txBody>
      </p:sp>
      <p:sp>
        <p:nvSpPr>
          <p:cNvPr id="30" name="TextBox 29">
            <a:extLst>
              <a:ext uri="{FF2B5EF4-FFF2-40B4-BE49-F238E27FC236}">
                <a16:creationId xmlns:a16="http://schemas.microsoft.com/office/drawing/2014/main" id="{D4C7F4FF-B196-4659-9D79-D5010903C9CA}"/>
              </a:ext>
            </a:extLst>
          </p:cNvPr>
          <p:cNvSpPr txBox="1"/>
          <p:nvPr/>
        </p:nvSpPr>
        <p:spPr>
          <a:xfrm>
            <a:off x="2303095" y="1766454"/>
            <a:ext cx="1203780" cy="523220"/>
          </a:xfrm>
          <a:prstGeom prst="rect">
            <a:avLst/>
          </a:prstGeom>
          <a:noFill/>
        </p:spPr>
        <p:txBody>
          <a:bodyPr wrap="square" rtlCol="0">
            <a:spAutoFit/>
          </a:bodyPr>
          <a:lstStyle/>
          <a:p>
            <a:pPr algn="ctr"/>
            <a:r>
              <a:rPr lang="en-US" sz="1400" b="1" dirty="0"/>
              <a:t>Load body not extended</a:t>
            </a:r>
          </a:p>
        </p:txBody>
      </p:sp>
      <p:sp>
        <p:nvSpPr>
          <p:cNvPr id="32" name="TextBox 31">
            <a:extLst>
              <a:ext uri="{FF2B5EF4-FFF2-40B4-BE49-F238E27FC236}">
                <a16:creationId xmlns:a16="http://schemas.microsoft.com/office/drawing/2014/main" id="{2F7B7BFE-24FA-426B-B961-C7B30A67E0AA}"/>
              </a:ext>
            </a:extLst>
          </p:cNvPr>
          <p:cNvSpPr txBox="1"/>
          <p:nvPr/>
        </p:nvSpPr>
        <p:spPr>
          <a:xfrm>
            <a:off x="3254441" y="1142391"/>
            <a:ext cx="1959639" cy="307777"/>
          </a:xfrm>
          <a:prstGeom prst="rect">
            <a:avLst/>
          </a:prstGeom>
          <a:noFill/>
        </p:spPr>
        <p:txBody>
          <a:bodyPr wrap="square" rtlCol="0">
            <a:spAutoFit/>
          </a:bodyPr>
          <a:lstStyle/>
          <a:p>
            <a:pPr algn="ctr"/>
            <a:r>
              <a:rPr lang="en-US" sz="1400" b="1" dirty="0"/>
              <a:t>Load : Blue metal</a:t>
            </a:r>
          </a:p>
        </p:txBody>
      </p:sp>
      <p:pic>
        <p:nvPicPr>
          <p:cNvPr id="10" name="Picture 9">
            <a:extLst>
              <a:ext uri="{FF2B5EF4-FFF2-40B4-BE49-F238E27FC236}">
                <a16:creationId xmlns:a16="http://schemas.microsoft.com/office/drawing/2014/main" id="{0B8AB0A2-9924-415C-80E3-CE9FD64CEC6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849" r="21094"/>
          <a:stretch/>
        </p:blipFill>
        <p:spPr>
          <a:xfrm rot="5400000">
            <a:off x="3258052" y="1769364"/>
            <a:ext cx="1955028" cy="1203780"/>
          </a:xfrm>
          <a:prstGeom prst="rect">
            <a:avLst/>
          </a:prstGeom>
        </p:spPr>
      </p:pic>
      <p:pic>
        <p:nvPicPr>
          <p:cNvPr id="16" name="Picture 15">
            <a:extLst>
              <a:ext uri="{FF2B5EF4-FFF2-40B4-BE49-F238E27FC236}">
                <a16:creationId xmlns:a16="http://schemas.microsoft.com/office/drawing/2014/main" id="{88AE38A8-4EBB-4F53-B8A2-18839CA0D699}"/>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6735" t="5253" r="17692" b="12525"/>
          <a:stretch/>
        </p:blipFill>
        <p:spPr>
          <a:xfrm>
            <a:off x="90138" y="1276167"/>
            <a:ext cx="2261759" cy="2127003"/>
          </a:xfrm>
          <a:prstGeom prst="rect">
            <a:avLst/>
          </a:prstGeom>
        </p:spPr>
      </p:pic>
      <p:pic>
        <p:nvPicPr>
          <p:cNvPr id="20" name="Picture 19">
            <a:extLst>
              <a:ext uri="{FF2B5EF4-FFF2-40B4-BE49-F238E27FC236}">
                <a16:creationId xmlns:a16="http://schemas.microsoft.com/office/drawing/2014/main" id="{34ABC9FF-CD20-4D6B-B101-E2054E1682D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0360" b="21094"/>
          <a:stretch/>
        </p:blipFill>
        <p:spPr>
          <a:xfrm>
            <a:off x="70985" y="4258122"/>
            <a:ext cx="2757618" cy="2343414"/>
          </a:xfrm>
          <a:prstGeom prst="rect">
            <a:avLst/>
          </a:prstGeom>
        </p:spPr>
      </p:pic>
      <p:pic>
        <p:nvPicPr>
          <p:cNvPr id="24" name="Picture 23">
            <a:extLst>
              <a:ext uri="{FF2B5EF4-FFF2-40B4-BE49-F238E27FC236}">
                <a16:creationId xmlns:a16="http://schemas.microsoft.com/office/drawing/2014/main" id="{51E9272C-F66B-465C-9A29-5296AE5A611C}"/>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32433" b="13333"/>
          <a:stretch/>
        </p:blipFill>
        <p:spPr>
          <a:xfrm>
            <a:off x="2866807" y="4254437"/>
            <a:ext cx="2441668" cy="2348910"/>
          </a:xfrm>
          <a:prstGeom prst="rect">
            <a:avLst/>
          </a:prstGeom>
        </p:spPr>
      </p:pic>
      <p:pic>
        <p:nvPicPr>
          <p:cNvPr id="47" name="Picture 46">
            <a:extLst>
              <a:ext uri="{FF2B5EF4-FFF2-40B4-BE49-F238E27FC236}">
                <a16:creationId xmlns:a16="http://schemas.microsoft.com/office/drawing/2014/main" id="{264F338F-CB1F-4B33-AFCB-211FD6CCBD22}"/>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4659" t="3512" r="16704" b="21895"/>
          <a:stretch/>
        </p:blipFill>
        <p:spPr>
          <a:xfrm>
            <a:off x="6166471" y="3728925"/>
            <a:ext cx="2715964" cy="1352847"/>
          </a:xfrm>
          <a:prstGeom prst="rect">
            <a:avLst/>
          </a:prstGeom>
        </p:spPr>
      </p:pic>
      <p:sp>
        <p:nvSpPr>
          <p:cNvPr id="13" name="TextBox 12">
            <a:extLst>
              <a:ext uri="{FF2B5EF4-FFF2-40B4-BE49-F238E27FC236}">
                <a16:creationId xmlns:a16="http://schemas.microsoft.com/office/drawing/2014/main" id="{BAFC9D0A-84A8-466E-9CCB-9985B0462A06}"/>
              </a:ext>
            </a:extLst>
          </p:cNvPr>
          <p:cNvSpPr txBox="1"/>
          <p:nvPr/>
        </p:nvSpPr>
        <p:spPr>
          <a:xfrm>
            <a:off x="6047562" y="4710724"/>
            <a:ext cx="1092222" cy="461665"/>
          </a:xfrm>
          <a:prstGeom prst="rect">
            <a:avLst/>
          </a:prstGeom>
          <a:solidFill>
            <a:schemeClr val="accent4">
              <a:lumMod val="20000"/>
              <a:lumOff val="80000"/>
            </a:schemeClr>
          </a:solidFill>
        </p:spPr>
        <p:txBody>
          <a:bodyPr wrap="square" rtlCol="0">
            <a:spAutoFit/>
          </a:bodyPr>
          <a:lstStyle/>
          <a:p>
            <a:r>
              <a:rPr lang="en-US" sz="1200" dirty="0"/>
              <a:t>No. of leafs:14</a:t>
            </a:r>
          </a:p>
          <a:p>
            <a:r>
              <a:rPr lang="en-US" sz="1200" dirty="0"/>
              <a:t>4 </a:t>
            </a:r>
            <a:r>
              <a:rPr lang="en-US" sz="1200" dirty="0" err="1"/>
              <a:t>leafs</a:t>
            </a:r>
            <a:r>
              <a:rPr lang="en-US" sz="1200" dirty="0"/>
              <a:t> added</a:t>
            </a:r>
          </a:p>
        </p:txBody>
      </p:sp>
      <p:sp>
        <p:nvSpPr>
          <p:cNvPr id="42" name="TextBox 41">
            <a:extLst>
              <a:ext uri="{FF2B5EF4-FFF2-40B4-BE49-F238E27FC236}">
                <a16:creationId xmlns:a16="http://schemas.microsoft.com/office/drawing/2014/main" id="{55970A0E-2253-41DA-9C7A-9517754BB8BE}"/>
              </a:ext>
            </a:extLst>
          </p:cNvPr>
          <p:cNvSpPr txBox="1"/>
          <p:nvPr/>
        </p:nvSpPr>
        <p:spPr>
          <a:xfrm>
            <a:off x="7367810" y="4886034"/>
            <a:ext cx="1658980" cy="276999"/>
          </a:xfrm>
          <a:prstGeom prst="rect">
            <a:avLst/>
          </a:prstGeom>
          <a:solidFill>
            <a:srgbClr val="FFC000"/>
          </a:solidFill>
        </p:spPr>
        <p:txBody>
          <a:bodyPr wrap="none" rtlCol="0">
            <a:spAutoFit/>
          </a:bodyPr>
          <a:lstStyle/>
          <a:p>
            <a:r>
              <a:rPr lang="en-US" sz="1200" dirty="0"/>
              <a:t>Leaf deformation found</a:t>
            </a:r>
          </a:p>
        </p:txBody>
      </p:sp>
      <p:pic>
        <p:nvPicPr>
          <p:cNvPr id="49" name="Picture 48">
            <a:extLst>
              <a:ext uri="{FF2B5EF4-FFF2-40B4-BE49-F238E27FC236}">
                <a16:creationId xmlns:a16="http://schemas.microsoft.com/office/drawing/2014/main" id="{A328E95D-5496-40BF-AF50-EF4B2706D326}"/>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1746" b="5833"/>
          <a:stretch/>
        </p:blipFill>
        <p:spPr>
          <a:xfrm>
            <a:off x="9071991" y="2109434"/>
            <a:ext cx="3035927" cy="1312189"/>
          </a:xfrm>
          <a:prstGeom prst="rect">
            <a:avLst/>
          </a:prstGeom>
        </p:spPr>
      </p:pic>
      <p:sp>
        <p:nvSpPr>
          <p:cNvPr id="19" name="TextBox 18">
            <a:extLst>
              <a:ext uri="{FF2B5EF4-FFF2-40B4-BE49-F238E27FC236}">
                <a16:creationId xmlns:a16="http://schemas.microsoft.com/office/drawing/2014/main" id="{EC977BDA-C5D0-423A-B864-347AB5224393}"/>
              </a:ext>
            </a:extLst>
          </p:cNvPr>
          <p:cNvSpPr txBox="1"/>
          <p:nvPr/>
        </p:nvSpPr>
        <p:spPr>
          <a:xfrm>
            <a:off x="11030370" y="3122544"/>
            <a:ext cx="1092222" cy="461665"/>
          </a:xfrm>
          <a:prstGeom prst="rect">
            <a:avLst/>
          </a:prstGeom>
          <a:solidFill>
            <a:schemeClr val="accent4">
              <a:lumMod val="20000"/>
              <a:lumOff val="80000"/>
            </a:schemeClr>
          </a:solidFill>
        </p:spPr>
        <p:txBody>
          <a:bodyPr wrap="none" rtlCol="0">
            <a:spAutoFit/>
          </a:bodyPr>
          <a:lstStyle/>
          <a:p>
            <a:r>
              <a:rPr lang="en-US" sz="1200" dirty="0"/>
              <a:t>No. of leafs:14</a:t>
            </a:r>
          </a:p>
          <a:p>
            <a:r>
              <a:rPr lang="en-US" sz="1200" dirty="0"/>
              <a:t>4 </a:t>
            </a:r>
            <a:r>
              <a:rPr lang="en-US" sz="1200" dirty="0" err="1"/>
              <a:t>leafs</a:t>
            </a:r>
            <a:r>
              <a:rPr lang="en-US" sz="1200" dirty="0"/>
              <a:t> added</a:t>
            </a:r>
          </a:p>
        </p:txBody>
      </p:sp>
      <p:sp>
        <p:nvSpPr>
          <p:cNvPr id="36" name="TextBox 35">
            <a:extLst>
              <a:ext uri="{FF2B5EF4-FFF2-40B4-BE49-F238E27FC236}">
                <a16:creationId xmlns:a16="http://schemas.microsoft.com/office/drawing/2014/main" id="{ABF7B925-6C5E-4BA2-9CA9-8C5AB485A623}"/>
              </a:ext>
            </a:extLst>
          </p:cNvPr>
          <p:cNvSpPr txBox="1"/>
          <p:nvPr/>
        </p:nvSpPr>
        <p:spPr>
          <a:xfrm>
            <a:off x="9071991" y="3439075"/>
            <a:ext cx="1658980" cy="276999"/>
          </a:xfrm>
          <a:prstGeom prst="rect">
            <a:avLst/>
          </a:prstGeom>
          <a:solidFill>
            <a:srgbClr val="FFC000"/>
          </a:solidFill>
        </p:spPr>
        <p:txBody>
          <a:bodyPr wrap="none" rtlCol="0">
            <a:spAutoFit/>
          </a:bodyPr>
          <a:lstStyle/>
          <a:p>
            <a:r>
              <a:rPr lang="en-US" sz="1200" dirty="0"/>
              <a:t>Leaf deformation found</a:t>
            </a:r>
          </a:p>
        </p:txBody>
      </p:sp>
      <p:pic>
        <p:nvPicPr>
          <p:cNvPr id="51" name="Picture 50">
            <a:extLst>
              <a:ext uri="{FF2B5EF4-FFF2-40B4-BE49-F238E27FC236}">
                <a16:creationId xmlns:a16="http://schemas.microsoft.com/office/drawing/2014/main" id="{F7B6FCAA-27B1-4B12-974F-5ED7EFC5750F}"/>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l="14320" t="2273" b="10729"/>
          <a:stretch/>
        </p:blipFill>
        <p:spPr>
          <a:xfrm>
            <a:off x="9103222" y="3728734"/>
            <a:ext cx="2874331" cy="1337667"/>
          </a:xfrm>
          <a:prstGeom prst="rect">
            <a:avLst/>
          </a:prstGeom>
        </p:spPr>
      </p:pic>
      <p:sp>
        <p:nvSpPr>
          <p:cNvPr id="12" name="TextBox 11">
            <a:extLst>
              <a:ext uri="{FF2B5EF4-FFF2-40B4-BE49-F238E27FC236}">
                <a16:creationId xmlns:a16="http://schemas.microsoft.com/office/drawing/2014/main" id="{396E2ACD-73C5-4E61-8D83-08A7086BE82B}"/>
              </a:ext>
            </a:extLst>
          </p:cNvPr>
          <p:cNvSpPr txBox="1"/>
          <p:nvPr/>
        </p:nvSpPr>
        <p:spPr>
          <a:xfrm>
            <a:off x="11106630" y="4551978"/>
            <a:ext cx="1092222" cy="461665"/>
          </a:xfrm>
          <a:prstGeom prst="rect">
            <a:avLst/>
          </a:prstGeom>
          <a:solidFill>
            <a:schemeClr val="accent4">
              <a:lumMod val="20000"/>
              <a:lumOff val="80000"/>
            </a:schemeClr>
          </a:solidFill>
        </p:spPr>
        <p:txBody>
          <a:bodyPr wrap="none" rtlCol="0">
            <a:spAutoFit/>
          </a:bodyPr>
          <a:lstStyle/>
          <a:p>
            <a:r>
              <a:rPr lang="en-US" sz="1200" dirty="0"/>
              <a:t>No. of leafs:14</a:t>
            </a:r>
          </a:p>
          <a:p>
            <a:r>
              <a:rPr lang="en-US" sz="1200" dirty="0"/>
              <a:t>4 </a:t>
            </a:r>
            <a:r>
              <a:rPr lang="en-US" sz="1200" dirty="0" err="1"/>
              <a:t>leafs</a:t>
            </a:r>
            <a:r>
              <a:rPr lang="en-US" sz="1200" dirty="0"/>
              <a:t> added</a:t>
            </a:r>
          </a:p>
        </p:txBody>
      </p:sp>
      <p:sp>
        <p:nvSpPr>
          <p:cNvPr id="40" name="TextBox 39">
            <a:extLst>
              <a:ext uri="{FF2B5EF4-FFF2-40B4-BE49-F238E27FC236}">
                <a16:creationId xmlns:a16="http://schemas.microsoft.com/office/drawing/2014/main" id="{FC354B24-6B94-462D-AEBB-28CC2004491E}"/>
              </a:ext>
            </a:extLst>
          </p:cNvPr>
          <p:cNvSpPr txBox="1"/>
          <p:nvPr/>
        </p:nvSpPr>
        <p:spPr>
          <a:xfrm>
            <a:off x="9071991" y="4911118"/>
            <a:ext cx="1658980" cy="276999"/>
          </a:xfrm>
          <a:prstGeom prst="rect">
            <a:avLst/>
          </a:prstGeom>
          <a:solidFill>
            <a:srgbClr val="FFC000"/>
          </a:solidFill>
        </p:spPr>
        <p:txBody>
          <a:bodyPr wrap="none" rtlCol="0">
            <a:spAutoFit/>
          </a:bodyPr>
          <a:lstStyle/>
          <a:p>
            <a:r>
              <a:rPr lang="en-US" sz="1200" dirty="0"/>
              <a:t>Leaf deformation found</a:t>
            </a:r>
          </a:p>
        </p:txBody>
      </p:sp>
      <p:pic>
        <p:nvPicPr>
          <p:cNvPr id="53" name="Picture 52">
            <a:extLst>
              <a:ext uri="{FF2B5EF4-FFF2-40B4-BE49-F238E27FC236}">
                <a16:creationId xmlns:a16="http://schemas.microsoft.com/office/drawing/2014/main" id="{1381405E-E933-460B-96B7-3958CCFBB5DF}"/>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r="25770" b="2250"/>
          <a:stretch/>
        </p:blipFill>
        <p:spPr>
          <a:xfrm>
            <a:off x="6157016" y="2065611"/>
            <a:ext cx="2667594" cy="1584198"/>
          </a:xfrm>
          <a:prstGeom prst="rect">
            <a:avLst/>
          </a:prstGeom>
        </p:spPr>
      </p:pic>
      <p:sp>
        <p:nvSpPr>
          <p:cNvPr id="18" name="TextBox 17">
            <a:extLst>
              <a:ext uri="{FF2B5EF4-FFF2-40B4-BE49-F238E27FC236}">
                <a16:creationId xmlns:a16="http://schemas.microsoft.com/office/drawing/2014/main" id="{B710C5D8-1946-48C4-A521-5E1C60EDA1AB}"/>
              </a:ext>
            </a:extLst>
          </p:cNvPr>
          <p:cNvSpPr txBox="1"/>
          <p:nvPr/>
        </p:nvSpPr>
        <p:spPr>
          <a:xfrm>
            <a:off x="7790212" y="3142719"/>
            <a:ext cx="1092222" cy="461665"/>
          </a:xfrm>
          <a:prstGeom prst="rect">
            <a:avLst/>
          </a:prstGeom>
          <a:solidFill>
            <a:schemeClr val="accent4">
              <a:lumMod val="20000"/>
              <a:lumOff val="80000"/>
            </a:schemeClr>
          </a:solidFill>
        </p:spPr>
        <p:txBody>
          <a:bodyPr wrap="none" rtlCol="0">
            <a:spAutoFit/>
          </a:bodyPr>
          <a:lstStyle/>
          <a:p>
            <a:r>
              <a:rPr lang="en-US" sz="1200" dirty="0"/>
              <a:t>No. of leafs:14</a:t>
            </a:r>
          </a:p>
          <a:p>
            <a:r>
              <a:rPr lang="en-US" sz="1200" dirty="0"/>
              <a:t>4 </a:t>
            </a:r>
            <a:r>
              <a:rPr lang="en-US" sz="1200" dirty="0" err="1"/>
              <a:t>leafs</a:t>
            </a:r>
            <a:r>
              <a:rPr lang="en-US" sz="1200" dirty="0"/>
              <a:t> added</a:t>
            </a:r>
          </a:p>
        </p:txBody>
      </p:sp>
      <p:sp>
        <p:nvSpPr>
          <p:cNvPr id="44" name="TextBox 43">
            <a:extLst>
              <a:ext uri="{FF2B5EF4-FFF2-40B4-BE49-F238E27FC236}">
                <a16:creationId xmlns:a16="http://schemas.microsoft.com/office/drawing/2014/main" id="{DAA34AF3-5187-452D-B608-F0EF67ACB26D}"/>
              </a:ext>
            </a:extLst>
          </p:cNvPr>
          <p:cNvSpPr txBox="1"/>
          <p:nvPr/>
        </p:nvSpPr>
        <p:spPr>
          <a:xfrm>
            <a:off x="6131232" y="3445709"/>
            <a:ext cx="1658980" cy="276999"/>
          </a:xfrm>
          <a:prstGeom prst="rect">
            <a:avLst/>
          </a:prstGeom>
          <a:solidFill>
            <a:srgbClr val="FFC000"/>
          </a:solidFill>
        </p:spPr>
        <p:txBody>
          <a:bodyPr wrap="none" rtlCol="0">
            <a:spAutoFit/>
          </a:bodyPr>
          <a:lstStyle/>
          <a:p>
            <a:r>
              <a:rPr lang="en-US" sz="1200" dirty="0"/>
              <a:t>Leaf deformation found</a:t>
            </a:r>
          </a:p>
        </p:txBody>
      </p:sp>
      <p:sp>
        <p:nvSpPr>
          <p:cNvPr id="27" name="TextBox 26"/>
          <p:cNvSpPr txBox="1"/>
          <p:nvPr/>
        </p:nvSpPr>
        <p:spPr>
          <a:xfrm>
            <a:off x="6987285" y="5144944"/>
            <a:ext cx="4169411" cy="276999"/>
          </a:xfrm>
          <a:prstGeom prst="rect">
            <a:avLst/>
          </a:prstGeom>
          <a:noFill/>
        </p:spPr>
        <p:txBody>
          <a:bodyPr wrap="none" rtlCol="0">
            <a:spAutoFit/>
          </a:bodyPr>
          <a:lstStyle/>
          <a:p>
            <a:pPr algn="ctr"/>
            <a:r>
              <a:rPr lang="en-US" sz="1200" dirty="0"/>
              <a:t>Center bolts, U bolts &amp; nuts changed during Leaf plates addition</a:t>
            </a:r>
          </a:p>
        </p:txBody>
      </p:sp>
    </p:spTree>
    <p:extLst>
      <p:ext uri="{BB962C8B-B14F-4D97-AF65-F5344CB8AC3E}">
        <p14:creationId xmlns:p14="http://schemas.microsoft.com/office/powerpoint/2010/main" val="1965495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8">
            <a:extLst>
              <a:ext uri="{FF2B5EF4-FFF2-40B4-BE49-F238E27FC236}">
                <a16:creationId xmlns:a16="http://schemas.microsoft.com/office/drawing/2014/main" id="{F1D9C49F-53E7-4BE2-B49D-0828F58224EF}"/>
              </a:ext>
            </a:extLst>
          </p:cNvPr>
          <p:cNvGraphicFramePr>
            <a:graphicFrameLocks noGrp="1"/>
          </p:cNvGraphicFramePr>
          <p:nvPr>
            <p:extLst>
              <p:ext uri="{D42A27DB-BD31-4B8C-83A1-F6EECF244321}">
                <p14:modId xmlns:p14="http://schemas.microsoft.com/office/powerpoint/2010/main" val="126555466"/>
              </p:ext>
            </p:extLst>
          </p:nvPr>
        </p:nvGraphicFramePr>
        <p:xfrm>
          <a:off x="5516766" y="1182071"/>
          <a:ext cx="6662738" cy="5177602"/>
        </p:xfrm>
        <a:graphic>
          <a:graphicData uri="http://schemas.openxmlformats.org/drawingml/2006/table">
            <a:tbl>
              <a:tblPr firstRow="1" bandRow="1">
                <a:tableStyleId>{5C22544A-7EE6-4342-B048-85BDC9FD1C3A}</a:tableStyleId>
              </a:tblPr>
              <a:tblGrid>
                <a:gridCol w="528638">
                  <a:extLst>
                    <a:ext uri="{9D8B030D-6E8A-4147-A177-3AD203B41FA5}">
                      <a16:colId xmlns:a16="http://schemas.microsoft.com/office/drawing/2014/main" val="1862156961"/>
                    </a:ext>
                  </a:extLst>
                </a:gridCol>
                <a:gridCol w="2957513">
                  <a:extLst>
                    <a:ext uri="{9D8B030D-6E8A-4147-A177-3AD203B41FA5}">
                      <a16:colId xmlns:a16="http://schemas.microsoft.com/office/drawing/2014/main" val="2124424270"/>
                    </a:ext>
                  </a:extLst>
                </a:gridCol>
                <a:gridCol w="3176587">
                  <a:extLst>
                    <a:ext uri="{9D8B030D-6E8A-4147-A177-3AD203B41FA5}">
                      <a16:colId xmlns:a16="http://schemas.microsoft.com/office/drawing/2014/main" val="4010640013"/>
                    </a:ext>
                  </a:extLst>
                </a:gridCol>
              </a:tblGrid>
              <a:tr h="372574">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solidFill>
                            <a:sysClr val="windowText" lastClr="000000"/>
                          </a:solidFill>
                        </a:rPr>
                        <a:t>LH</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600" dirty="0">
                          <a:solidFill>
                            <a:sysClr val="windowText" lastClr="000000"/>
                          </a:solidFill>
                        </a:rPr>
                        <a:t>RH</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352975405"/>
                  </a:ext>
                </a:extLst>
              </a:tr>
              <a:tr h="1637069">
                <a:tc>
                  <a:txBody>
                    <a:bodyPr/>
                    <a:lstStyle/>
                    <a:p>
                      <a:r>
                        <a:rPr lang="en-US" sz="1600" dirty="0">
                          <a:solidFill>
                            <a:sysClr val="windowText" lastClr="000000"/>
                          </a:solidFill>
                        </a:rPr>
                        <a:t>FA</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070211"/>
                  </a:ext>
                </a:extLst>
              </a:tr>
              <a:tr h="1672017">
                <a:tc>
                  <a:txBody>
                    <a:bodyPr/>
                    <a:lstStyle/>
                    <a:p>
                      <a:r>
                        <a:rPr lang="en-US" sz="1600" dirty="0">
                          <a:solidFill>
                            <a:sysClr val="windowText" lastClr="000000"/>
                          </a:solidFill>
                        </a:rPr>
                        <a:t>RA1</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86646048"/>
                  </a:ext>
                </a:extLst>
              </a:tr>
              <a:tr h="1495942">
                <a:tc>
                  <a:txBody>
                    <a:bodyPr/>
                    <a:lstStyle/>
                    <a:p>
                      <a:r>
                        <a:rPr lang="en-US" sz="1600" dirty="0">
                          <a:solidFill>
                            <a:sysClr val="windowText" lastClr="000000"/>
                          </a:solidFill>
                        </a:rPr>
                        <a:t>RA2</a:t>
                      </a:r>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1600" dirty="0">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44723241"/>
                  </a:ext>
                </a:extLst>
              </a:tr>
            </a:tbl>
          </a:graphicData>
        </a:graphic>
      </p:graphicFrame>
      <p:sp>
        <p:nvSpPr>
          <p:cNvPr id="3" name="TextBox 2">
            <a:extLst>
              <a:ext uri="{FF2B5EF4-FFF2-40B4-BE49-F238E27FC236}">
                <a16:creationId xmlns:a16="http://schemas.microsoft.com/office/drawing/2014/main" id="{A49112C7-EFF4-453F-A25A-FBBE29F44FD7}"/>
              </a:ext>
            </a:extLst>
          </p:cNvPr>
          <p:cNvSpPr txBox="1"/>
          <p:nvPr/>
        </p:nvSpPr>
        <p:spPr>
          <a:xfrm>
            <a:off x="961638" y="172902"/>
            <a:ext cx="10509924" cy="738664"/>
          </a:xfrm>
          <a:prstGeom prst="rect">
            <a:avLst/>
          </a:prstGeom>
          <a:noFill/>
        </p:spPr>
        <p:txBody>
          <a:bodyPr wrap="square" rtlCol="0">
            <a:spAutoFit/>
          </a:bodyPr>
          <a:lstStyle/>
          <a:p>
            <a:r>
              <a:rPr lang="en-US" sz="2400" b="1" dirty="0"/>
              <a:t>Unladen vehicle</a:t>
            </a:r>
          </a:p>
          <a:p>
            <a:r>
              <a:rPr lang="en-US" b="1" dirty="0">
                <a:solidFill>
                  <a:srgbClr val="0000FF"/>
                </a:solidFill>
              </a:rPr>
              <a:t>Chassis MB1H3DHD4LPML9960</a:t>
            </a:r>
          </a:p>
        </p:txBody>
      </p:sp>
      <p:pic>
        <p:nvPicPr>
          <p:cNvPr id="6" name="Picture 5">
            <a:extLst>
              <a:ext uri="{FF2B5EF4-FFF2-40B4-BE49-F238E27FC236}">
                <a16:creationId xmlns:a16="http://schemas.microsoft.com/office/drawing/2014/main" id="{0F1D5DD3-2614-4CBF-B535-5DC28C0FCD6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2500" t="4997" r="34432" b="7479"/>
          <a:stretch/>
        </p:blipFill>
        <p:spPr>
          <a:xfrm>
            <a:off x="228961" y="1591171"/>
            <a:ext cx="3428363" cy="2591563"/>
          </a:xfrm>
          <a:prstGeom prst="rect">
            <a:avLst/>
          </a:prstGeom>
        </p:spPr>
      </p:pic>
      <p:pic>
        <p:nvPicPr>
          <p:cNvPr id="8" name="Picture 7">
            <a:extLst>
              <a:ext uri="{FF2B5EF4-FFF2-40B4-BE49-F238E27FC236}">
                <a16:creationId xmlns:a16="http://schemas.microsoft.com/office/drawing/2014/main" id="{2DF2EEFD-A7B0-458A-8E37-2A692F414BD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52565" y="4894760"/>
            <a:ext cx="2925625" cy="1391473"/>
          </a:xfrm>
          <a:prstGeom prst="rect">
            <a:avLst/>
          </a:prstGeom>
        </p:spPr>
      </p:pic>
      <p:pic>
        <p:nvPicPr>
          <p:cNvPr id="10" name="Picture 9">
            <a:extLst>
              <a:ext uri="{FF2B5EF4-FFF2-40B4-BE49-F238E27FC236}">
                <a16:creationId xmlns:a16="http://schemas.microsoft.com/office/drawing/2014/main" id="{75724FC8-C413-480C-B6E3-DC273B54E46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10248" y="4880472"/>
            <a:ext cx="3069256" cy="1406742"/>
          </a:xfrm>
          <a:prstGeom prst="rect">
            <a:avLst/>
          </a:prstGeom>
        </p:spPr>
      </p:pic>
      <p:pic>
        <p:nvPicPr>
          <p:cNvPr id="12" name="Picture 11">
            <a:extLst>
              <a:ext uri="{FF2B5EF4-FFF2-40B4-BE49-F238E27FC236}">
                <a16:creationId xmlns:a16="http://schemas.microsoft.com/office/drawing/2014/main" id="{7D294DCD-B3C5-46F4-9AFE-A004BFCE734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099655" y="3277042"/>
            <a:ext cx="2830735" cy="1276606"/>
          </a:xfrm>
          <a:prstGeom prst="rect">
            <a:avLst/>
          </a:prstGeom>
        </p:spPr>
      </p:pic>
      <p:pic>
        <p:nvPicPr>
          <p:cNvPr id="14" name="Picture 13">
            <a:extLst>
              <a:ext uri="{FF2B5EF4-FFF2-40B4-BE49-F238E27FC236}">
                <a16:creationId xmlns:a16="http://schemas.microsoft.com/office/drawing/2014/main" id="{04D48574-0318-48A5-A8C5-D887EE1E7E6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108705" y="3261461"/>
            <a:ext cx="3055847" cy="1406742"/>
          </a:xfrm>
          <a:prstGeom prst="rect">
            <a:avLst/>
          </a:prstGeom>
        </p:spPr>
      </p:pic>
      <p:pic>
        <p:nvPicPr>
          <p:cNvPr id="18" name="Picture 17">
            <a:extLst>
              <a:ext uri="{FF2B5EF4-FFF2-40B4-BE49-F238E27FC236}">
                <a16:creationId xmlns:a16="http://schemas.microsoft.com/office/drawing/2014/main" id="{DA64425C-3CFC-4993-825C-81CC702F8C9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108706" y="1638445"/>
            <a:ext cx="3070798" cy="1400284"/>
          </a:xfrm>
          <a:prstGeom prst="rect">
            <a:avLst/>
          </a:prstGeom>
        </p:spPr>
      </p:pic>
      <p:pic>
        <p:nvPicPr>
          <p:cNvPr id="20" name="Picture 19">
            <a:extLst>
              <a:ext uri="{FF2B5EF4-FFF2-40B4-BE49-F238E27FC236}">
                <a16:creationId xmlns:a16="http://schemas.microsoft.com/office/drawing/2014/main" id="{D0E1E08E-C9B8-49E8-B5AC-6240D468796D}"/>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r="13013" b="21477"/>
          <a:stretch/>
        </p:blipFill>
        <p:spPr>
          <a:xfrm>
            <a:off x="6083504" y="1638445"/>
            <a:ext cx="2846887" cy="1261212"/>
          </a:xfrm>
          <a:prstGeom prst="rect">
            <a:avLst/>
          </a:prstGeom>
        </p:spPr>
      </p:pic>
      <p:sp>
        <p:nvSpPr>
          <p:cNvPr id="23" name="TextBox 22">
            <a:extLst>
              <a:ext uri="{FF2B5EF4-FFF2-40B4-BE49-F238E27FC236}">
                <a16:creationId xmlns:a16="http://schemas.microsoft.com/office/drawing/2014/main" id="{993A8C6A-8DBD-4F0A-A2FB-2E857C150154}"/>
              </a:ext>
            </a:extLst>
          </p:cNvPr>
          <p:cNvSpPr txBox="1"/>
          <p:nvPr/>
        </p:nvSpPr>
        <p:spPr>
          <a:xfrm>
            <a:off x="7754120" y="4206538"/>
            <a:ext cx="1092222" cy="461665"/>
          </a:xfrm>
          <a:prstGeom prst="rect">
            <a:avLst/>
          </a:prstGeom>
          <a:solidFill>
            <a:schemeClr val="accent4">
              <a:lumMod val="20000"/>
              <a:lumOff val="80000"/>
            </a:schemeClr>
          </a:solidFill>
        </p:spPr>
        <p:txBody>
          <a:bodyPr wrap="none" rtlCol="0">
            <a:spAutoFit/>
          </a:bodyPr>
          <a:lstStyle/>
          <a:p>
            <a:r>
              <a:rPr lang="en-US" sz="1200" dirty="0"/>
              <a:t>No. of leafs:13</a:t>
            </a:r>
          </a:p>
          <a:p>
            <a:r>
              <a:rPr lang="en-US" sz="1200" dirty="0"/>
              <a:t>3 </a:t>
            </a:r>
            <a:r>
              <a:rPr lang="en-US" sz="1200" dirty="0" err="1"/>
              <a:t>leafs</a:t>
            </a:r>
            <a:r>
              <a:rPr lang="en-US" sz="1200" dirty="0"/>
              <a:t> added</a:t>
            </a:r>
          </a:p>
        </p:txBody>
      </p:sp>
      <p:sp>
        <p:nvSpPr>
          <p:cNvPr id="24" name="TextBox 23">
            <a:extLst>
              <a:ext uri="{FF2B5EF4-FFF2-40B4-BE49-F238E27FC236}">
                <a16:creationId xmlns:a16="http://schemas.microsoft.com/office/drawing/2014/main" id="{D8F682B5-5A64-41FB-9DD6-477DB7AD47CA}"/>
              </a:ext>
            </a:extLst>
          </p:cNvPr>
          <p:cNvSpPr txBox="1"/>
          <p:nvPr/>
        </p:nvSpPr>
        <p:spPr>
          <a:xfrm>
            <a:off x="11087282" y="4297030"/>
            <a:ext cx="1092222" cy="461665"/>
          </a:xfrm>
          <a:prstGeom prst="rect">
            <a:avLst/>
          </a:prstGeom>
          <a:solidFill>
            <a:schemeClr val="accent4">
              <a:lumMod val="20000"/>
              <a:lumOff val="80000"/>
            </a:schemeClr>
          </a:solidFill>
        </p:spPr>
        <p:txBody>
          <a:bodyPr wrap="none" rtlCol="0">
            <a:spAutoFit/>
          </a:bodyPr>
          <a:lstStyle/>
          <a:p>
            <a:r>
              <a:rPr lang="en-US" sz="1200" dirty="0"/>
              <a:t>No. of leafs:13</a:t>
            </a:r>
          </a:p>
          <a:p>
            <a:r>
              <a:rPr lang="en-US" sz="1200" dirty="0"/>
              <a:t>3 </a:t>
            </a:r>
            <a:r>
              <a:rPr lang="en-US" sz="1200" dirty="0" err="1"/>
              <a:t>leafs</a:t>
            </a:r>
            <a:r>
              <a:rPr lang="en-US" sz="1200" dirty="0"/>
              <a:t> added</a:t>
            </a:r>
          </a:p>
        </p:txBody>
      </p:sp>
      <p:sp>
        <p:nvSpPr>
          <p:cNvPr id="25" name="TextBox 24">
            <a:extLst>
              <a:ext uri="{FF2B5EF4-FFF2-40B4-BE49-F238E27FC236}">
                <a16:creationId xmlns:a16="http://schemas.microsoft.com/office/drawing/2014/main" id="{8BA7B265-AF90-49AC-9F93-BC8F5C606179}"/>
              </a:ext>
            </a:extLst>
          </p:cNvPr>
          <p:cNvSpPr txBox="1"/>
          <p:nvPr/>
        </p:nvSpPr>
        <p:spPr>
          <a:xfrm>
            <a:off x="7208009" y="5651098"/>
            <a:ext cx="1092222" cy="461665"/>
          </a:xfrm>
          <a:prstGeom prst="rect">
            <a:avLst/>
          </a:prstGeom>
          <a:solidFill>
            <a:schemeClr val="accent4">
              <a:lumMod val="20000"/>
              <a:lumOff val="80000"/>
            </a:schemeClr>
          </a:solidFill>
        </p:spPr>
        <p:txBody>
          <a:bodyPr wrap="none" rtlCol="0">
            <a:spAutoFit/>
          </a:bodyPr>
          <a:lstStyle/>
          <a:p>
            <a:r>
              <a:rPr lang="en-US" sz="1200" dirty="0"/>
              <a:t>No. of leafs:13</a:t>
            </a:r>
          </a:p>
          <a:p>
            <a:r>
              <a:rPr lang="en-US" sz="1200" dirty="0"/>
              <a:t>3 </a:t>
            </a:r>
            <a:r>
              <a:rPr lang="en-US" sz="1200" dirty="0" err="1"/>
              <a:t>leafs</a:t>
            </a:r>
            <a:r>
              <a:rPr lang="en-US" sz="1200" dirty="0"/>
              <a:t> added</a:t>
            </a:r>
          </a:p>
        </p:txBody>
      </p:sp>
      <p:sp>
        <p:nvSpPr>
          <p:cNvPr id="26" name="TextBox 25">
            <a:extLst>
              <a:ext uri="{FF2B5EF4-FFF2-40B4-BE49-F238E27FC236}">
                <a16:creationId xmlns:a16="http://schemas.microsoft.com/office/drawing/2014/main" id="{024E8107-65FB-4C37-892E-D607805B8678}"/>
              </a:ext>
            </a:extLst>
          </p:cNvPr>
          <p:cNvSpPr txBox="1"/>
          <p:nvPr/>
        </p:nvSpPr>
        <p:spPr>
          <a:xfrm>
            <a:off x="11072331" y="5706082"/>
            <a:ext cx="1092222" cy="461665"/>
          </a:xfrm>
          <a:prstGeom prst="rect">
            <a:avLst/>
          </a:prstGeom>
          <a:solidFill>
            <a:schemeClr val="accent4">
              <a:lumMod val="20000"/>
              <a:lumOff val="80000"/>
            </a:schemeClr>
          </a:solidFill>
        </p:spPr>
        <p:txBody>
          <a:bodyPr wrap="none" rtlCol="0">
            <a:spAutoFit/>
          </a:bodyPr>
          <a:lstStyle/>
          <a:p>
            <a:r>
              <a:rPr lang="en-US" sz="1200" dirty="0"/>
              <a:t>No. of leafs:13</a:t>
            </a:r>
          </a:p>
          <a:p>
            <a:r>
              <a:rPr lang="en-US" sz="1200" dirty="0"/>
              <a:t>3 </a:t>
            </a:r>
            <a:r>
              <a:rPr lang="en-US" sz="1200" dirty="0" err="1"/>
              <a:t>leafs</a:t>
            </a:r>
            <a:r>
              <a:rPr lang="en-US" sz="1200" dirty="0"/>
              <a:t> added</a:t>
            </a:r>
          </a:p>
        </p:txBody>
      </p:sp>
      <p:sp>
        <p:nvSpPr>
          <p:cNvPr id="27" name="TextBox 26">
            <a:extLst>
              <a:ext uri="{FF2B5EF4-FFF2-40B4-BE49-F238E27FC236}">
                <a16:creationId xmlns:a16="http://schemas.microsoft.com/office/drawing/2014/main" id="{96F7CDE2-58F3-4C72-81C0-04D45D8A5F34}"/>
              </a:ext>
            </a:extLst>
          </p:cNvPr>
          <p:cNvSpPr txBox="1"/>
          <p:nvPr/>
        </p:nvSpPr>
        <p:spPr>
          <a:xfrm>
            <a:off x="11099778" y="1700391"/>
            <a:ext cx="1092222" cy="461665"/>
          </a:xfrm>
          <a:prstGeom prst="rect">
            <a:avLst/>
          </a:prstGeom>
          <a:solidFill>
            <a:schemeClr val="accent4">
              <a:lumMod val="20000"/>
              <a:lumOff val="80000"/>
            </a:schemeClr>
          </a:solidFill>
        </p:spPr>
        <p:txBody>
          <a:bodyPr wrap="none" rtlCol="0">
            <a:spAutoFit/>
          </a:bodyPr>
          <a:lstStyle/>
          <a:p>
            <a:r>
              <a:rPr lang="en-US" sz="1200" dirty="0"/>
              <a:t>No. of leafs:13</a:t>
            </a:r>
          </a:p>
          <a:p>
            <a:r>
              <a:rPr lang="en-US" sz="1200" dirty="0"/>
              <a:t>3 </a:t>
            </a:r>
            <a:r>
              <a:rPr lang="en-US" sz="1200" dirty="0" err="1"/>
              <a:t>leafs</a:t>
            </a:r>
            <a:r>
              <a:rPr lang="en-US" sz="1200" dirty="0"/>
              <a:t> added</a:t>
            </a:r>
          </a:p>
        </p:txBody>
      </p:sp>
      <p:sp>
        <p:nvSpPr>
          <p:cNvPr id="28" name="TextBox 27">
            <a:extLst>
              <a:ext uri="{FF2B5EF4-FFF2-40B4-BE49-F238E27FC236}">
                <a16:creationId xmlns:a16="http://schemas.microsoft.com/office/drawing/2014/main" id="{242688BF-A9AA-4982-BEA2-5D413D7E74EB}"/>
              </a:ext>
            </a:extLst>
          </p:cNvPr>
          <p:cNvSpPr txBox="1"/>
          <p:nvPr/>
        </p:nvSpPr>
        <p:spPr>
          <a:xfrm>
            <a:off x="7667397" y="2592148"/>
            <a:ext cx="1092222" cy="461665"/>
          </a:xfrm>
          <a:prstGeom prst="rect">
            <a:avLst/>
          </a:prstGeom>
          <a:solidFill>
            <a:schemeClr val="accent4">
              <a:lumMod val="20000"/>
              <a:lumOff val="80000"/>
            </a:schemeClr>
          </a:solidFill>
        </p:spPr>
        <p:txBody>
          <a:bodyPr wrap="none" rtlCol="0">
            <a:spAutoFit/>
          </a:bodyPr>
          <a:lstStyle/>
          <a:p>
            <a:r>
              <a:rPr lang="en-US" sz="1200" dirty="0"/>
              <a:t>No. of leafs:13</a:t>
            </a:r>
          </a:p>
          <a:p>
            <a:r>
              <a:rPr lang="en-US" sz="1200" dirty="0"/>
              <a:t>3 </a:t>
            </a:r>
            <a:r>
              <a:rPr lang="en-US" sz="1200" dirty="0" err="1"/>
              <a:t>leafs</a:t>
            </a:r>
            <a:r>
              <a:rPr lang="en-US" sz="1200" dirty="0"/>
              <a:t> added</a:t>
            </a:r>
          </a:p>
        </p:txBody>
      </p:sp>
      <p:pic>
        <p:nvPicPr>
          <p:cNvPr id="4" name="Picture 3">
            <a:extLst>
              <a:ext uri="{FF2B5EF4-FFF2-40B4-BE49-F238E27FC236}">
                <a16:creationId xmlns:a16="http://schemas.microsoft.com/office/drawing/2014/main" id="{8C950C20-0D4D-41E5-BEAB-7494D5577182}"/>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r="9394" b="22870"/>
          <a:stretch/>
        </p:blipFill>
        <p:spPr>
          <a:xfrm>
            <a:off x="0" y="5035908"/>
            <a:ext cx="2661871" cy="1699465"/>
          </a:xfrm>
          <a:prstGeom prst="rect">
            <a:avLst/>
          </a:prstGeom>
        </p:spPr>
      </p:pic>
      <p:pic>
        <p:nvPicPr>
          <p:cNvPr id="11" name="Picture 10">
            <a:extLst>
              <a:ext uri="{FF2B5EF4-FFF2-40B4-BE49-F238E27FC236}">
                <a16:creationId xmlns:a16="http://schemas.microsoft.com/office/drawing/2014/main" id="{E79E4716-E283-4988-A5B4-24BE7E086E30}"/>
              </a:ext>
            </a:extLst>
          </p:cNvPr>
          <p:cNvPicPr>
            <a:picLocks noChangeAspect="1"/>
          </p:cNvPicPr>
          <p:nvPr/>
        </p:nvPicPr>
        <p:blipFill rotWithShape="1">
          <a:blip r:embed="rId11" cstate="print">
            <a:extLst>
              <a:ext uri="{BEBA8EAE-BF5A-486C-A8C5-ECC9F3942E4B}">
                <a14:imgProps xmlns:a14="http://schemas.microsoft.com/office/drawing/2010/main">
                  <a14:imgLayer r:embed="rId12">
                    <a14:imgEffect>
                      <a14:brightnessContrast bright="20000" contrast="-40000"/>
                    </a14:imgEffect>
                  </a14:imgLayer>
                </a14:imgProps>
              </a:ext>
              <a:ext uri="{28A0092B-C50C-407E-A947-70E740481C1C}">
                <a14:useLocalDpi xmlns:a14="http://schemas.microsoft.com/office/drawing/2010/main" val="0"/>
              </a:ext>
            </a:extLst>
          </a:blip>
          <a:srcRect l="11398" t="37501" r="44966" b="20692"/>
          <a:stretch/>
        </p:blipFill>
        <p:spPr>
          <a:xfrm>
            <a:off x="2756162" y="5019161"/>
            <a:ext cx="2513389" cy="1806025"/>
          </a:xfrm>
          <a:prstGeom prst="rect">
            <a:avLst/>
          </a:prstGeom>
        </p:spPr>
      </p:pic>
      <p:sp>
        <p:nvSpPr>
          <p:cNvPr id="21" name="TextBox 20">
            <a:extLst>
              <a:ext uri="{FF2B5EF4-FFF2-40B4-BE49-F238E27FC236}">
                <a16:creationId xmlns:a16="http://schemas.microsoft.com/office/drawing/2014/main" id="{ED6DB1B4-5A92-45D6-A146-4DDB177F77BE}"/>
              </a:ext>
            </a:extLst>
          </p:cNvPr>
          <p:cNvSpPr txBox="1"/>
          <p:nvPr/>
        </p:nvSpPr>
        <p:spPr>
          <a:xfrm>
            <a:off x="681754" y="4706310"/>
            <a:ext cx="559769" cy="369332"/>
          </a:xfrm>
          <a:prstGeom prst="rect">
            <a:avLst/>
          </a:prstGeom>
          <a:noFill/>
        </p:spPr>
        <p:txBody>
          <a:bodyPr wrap="none" rtlCol="0">
            <a:spAutoFit/>
          </a:bodyPr>
          <a:lstStyle/>
          <a:p>
            <a:r>
              <a:rPr lang="en-US" dirty="0"/>
              <a:t>RA1</a:t>
            </a:r>
            <a:endParaRPr lang="en-IN" dirty="0"/>
          </a:p>
        </p:txBody>
      </p:sp>
      <p:sp>
        <p:nvSpPr>
          <p:cNvPr id="29" name="TextBox 28">
            <a:extLst>
              <a:ext uri="{FF2B5EF4-FFF2-40B4-BE49-F238E27FC236}">
                <a16:creationId xmlns:a16="http://schemas.microsoft.com/office/drawing/2014/main" id="{5F08934A-C6D1-41EB-88A8-127974B82B3F}"/>
              </a:ext>
            </a:extLst>
          </p:cNvPr>
          <p:cNvSpPr txBox="1"/>
          <p:nvPr/>
        </p:nvSpPr>
        <p:spPr>
          <a:xfrm>
            <a:off x="3756412" y="4706310"/>
            <a:ext cx="559769" cy="369332"/>
          </a:xfrm>
          <a:prstGeom prst="rect">
            <a:avLst/>
          </a:prstGeom>
          <a:noFill/>
        </p:spPr>
        <p:txBody>
          <a:bodyPr wrap="none" rtlCol="0">
            <a:spAutoFit/>
          </a:bodyPr>
          <a:lstStyle/>
          <a:p>
            <a:r>
              <a:rPr lang="en-US" dirty="0"/>
              <a:t>RA2</a:t>
            </a:r>
            <a:endParaRPr lang="en-IN" dirty="0"/>
          </a:p>
        </p:txBody>
      </p:sp>
      <p:sp>
        <p:nvSpPr>
          <p:cNvPr id="30" name="TextBox 29">
            <a:extLst>
              <a:ext uri="{FF2B5EF4-FFF2-40B4-BE49-F238E27FC236}">
                <a16:creationId xmlns:a16="http://schemas.microsoft.com/office/drawing/2014/main" id="{863B50B9-2A0A-4F05-942B-7146BA655C54}"/>
              </a:ext>
            </a:extLst>
          </p:cNvPr>
          <p:cNvSpPr txBox="1"/>
          <p:nvPr/>
        </p:nvSpPr>
        <p:spPr>
          <a:xfrm>
            <a:off x="228961" y="4409444"/>
            <a:ext cx="4865819" cy="307777"/>
          </a:xfrm>
          <a:prstGeom prst="rect">
            <a:avLst/>
          </a:prstGeom>
          <a:noFill/>
        </p:spPr>
        <p:txBody>
          <a:bodyPr wrap="none" rtlCol="0">
            <a:spAutoFit/>
          </a:bodyPr>
          <a:lstStyle/>
          <a:p>
            <a:r>
              <a:rPr lang="en-US" sz="1400" b="1" dirty="0"/>
              <a:t>No leak at drive head mtg joint and no bolt loosening observed</a:t>
            </a:r>
          </a:p>
        </p:txBody>
      </p:sp>
      <p:sp>
        <p:nvSpPr>
          <p:cNvPr id="31" name="TextBox 30">
            <a:extLst>
              <a:ext uri="{FF2B5EF4-FFF2-40B4-BE49-F238E27FC236}">
                <a16:creationId xmlns:a16="http://schemas.microsoft.com/office/drawing/2014/main" id="{58250485-4AE2-4BBA-9323-976A825F1890}"/>
              </a:ext>
            </a:extLst>
          </p:cNvPr>
          <p:cNvSpPr txBox="1"/>
          <p:nvPr/>
        </p:nvSpPr>
        <p:spPr>
          <a:xfrm>
            <a:off x="3554071" y="2884888"/>
            <a:ext cx="1505707" cy="523220"/>
          </a:xfrm>
          <a:prstGeom prst="rect">
            <a:avLst/>
          </a:prstGeom>
          <a:noFill/>
        </p:spPr>
        <p:txBody>
          <a:bodyPr wrap="square" rtlCol="0">
            <a:spAutoFit/>
          </a:bodyPr>
          <a:lstStyle/>
          <a:p>
            <a:pPr algn="ctr"/>
            <a:r>
              <a:rPr lang="en-US" sz="1400" b="1" dirty="0"/>
              <a:t>Load body not extended</a:t>
            </a:r>
          </a:p>
        </p:txBody>
      </p:sp>
      <p:sp>
        <p:nvSpPr>
          <p:cNvPr id="32" name="TextBox 31"/>
          <p:cNvSpPr txBox="1"/>
          <p:nvPr/>
        </p:nvSpPr>
        <p:spPr>
          <a:xfrm>
            <a:off x="6981106" y="6435899"/>
            <a:ext cx="4169411" cy="276999"/>
          </a:xfrm>
          <a:prstGeom prst="rect">
            <a:avLst/>
          </a:prstGeom>
          <a:noFill/>
        </p:spPr>
        <p:txBody>
          <a:bodyPr wrap="none" rtlCol="0">
            <a:spAutoFit/>
          </a:bodyPr>
          <a:lstStyle/>
          <a:p>
            <a:pPr algn="ctr"/>
            <a:r>
              <a:rPr lang="en-US" sz="1200" dirty="0"/>
              <a:t>Center bolts, U bolts &amp; nuts changed during Leaf plates addition</a:t>
            </a:r>
          </a:p>
        </p:txBody>
      </p:sp>
    </p:spTree>
    <p:extLst>
      <p:ext uri="{BB962C8B-B14F-4D97-AF65-F5344CB8AC3E}">
        <p14:creationId xmlns:p14="http://schemas.microsoft.com/office/powerpoint/2010/main" val="3876202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9210A32A-490F-4E40-A956-7366B0A85AA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8247" t="26667" r="53006" b="45185"/>
          <a:stretch/>
        </p:blipFill>
        <p:spPr>
          <a:xfrm>
            <a:off x="5951958" y="5148199"/>
            <a:ext cx="2583671" cy="1408566"/>
          </a:xfrm>
          <a:prstGeom prst="rect">
            <a:avLst/>
          </a:prstGeom>
        </p:spPr>
      </p:pic>
      <p:pic>
        <p:nvPicPr>
          <p:cNvPr id="38" name="Picture 37">
            <a:extLst>
              <a:ext uri="{FF2B5EF4-FFF2-40B4-BE49-F238E27FC236}">
                <a16:creationId xmlns:a16="http://schemas.microsoft.com/office/drawing/2014/main" id="{8DBEA753-1620-4483-AF21-00BC5EE9963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9030" t="45009" r="51868" b="31362"/>
          <a:stretch/>
        </p:blipFill>
        <p:spPr>
          <a:xfrm>
            <a:off x="221462" y="5343234"/>
            <a:ext cx="2772407" cy="1026461"/>
          </a:xfrm>
          <a:prstGeom prst="rect">
            <a:avLst/>
          </a:prstGeom>
        </p:spPr>
      </p:pic>
      <p:sp>
        <p:nvSpPr>
          <p:cNvPr id="3" name="TextBox 2">
            <a:extLst>
              <a:ext uri="{FF2B5EF4-FFF2-40B4-BE49-F238E27FC236}">
                <a16:creationId xmlns:a16="http://schemas.microsoft.com/office/drawing/2014/main" id="{A49112C7-EFF4-453F-A25A-FBBE29F44FD7}"/>
              </a:ext>
            </a:extLst>
          </p:cNvPr>
          <p:cNvSpPr txBox="1"/>
          <p:nvPr/>
        </p:nvSpPr>
        <p:spPr>
          <a:xfrm>
            <a:off x="961639" y="314004"/>
            <a:ext cx="10509924" cy="461665"/>
          </a:xfrm>
          <a:prstGeom prst="rect">
            <a:avLst/>
          </a:prstGeom>
          <a:noFill/>
        </p:spPr>
        <p:txBody>
          <a:bodyPr wrap="square" rtlCol="0">
            <a:spAutoFit/>
          </a:bodyPr>
          <a:lstStyle/>
          <a:p>
            <a:r>
              <a:rPr lang="en-US" sz="2400" b="1" dirty="0"/>
              <a:t>Load measurement</a:t>
            </a:r>
          </a:p>
        </p:txBody>
      </p:sp>
      <p:pic>
        <p:nvPicPr>
          <p:cNvPr id="37" name="Picture 36">
            <a:extLst>
              <a:ext uri="{FF2B5EF4-FFF2-40B4-BE49-F238E27FC236}">
                <a16:creationId xmlns:a16="http://schemas.microsoft.com/office/drawing/2014/main" id="{06DFE60A-1DF5-41D4-A3DF-92C52F03493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4091" t="7344" r="11819"/>
          <a:stretch/>
        </p:blipFill>
        <p:spPr>
          <a:xfrm>
            <a:off x="204714" y="3965589"/>
            <a:ext cx="2789155" cy="1408566"/>
          </a:xfrm>
          <a:prstGeom prst="rect">
            <a:avLst/>
          </a:prstGeom>
        </p:spPr>
      </p:pic>
      <p:pic>
        <p:nvPicPr>
          <p:cNvPr id="39" name="Picture 38">
            <a:extLst>
              <a:ext uri="{FF2B5EF4-FFF2-40B4-BE49-F238E27FC236}">
                <a16:creationId xmlns:a16="http://schemas.microsoft.com/office/drawing/2014/main" id="{3D6944D1-A91C-4BF2-AC70-E7890DAB2EBB}"/>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2493" t="13717" r="1" b="8349"/>
          <a:stretch/>
        </p:blipFill>
        <p:spPr>
          <a:xfrm>
            <a:off x="4548222" y="4111583"/>
            <a:ext cx="1654142" cy="1761676"/>
          </a:xfrm>
          <a:prstGeom prst="rect">
            <a:avLst/>
          </a:prstGeom>
        </p:spPr>
      </p:pic>
      <p:graphicFrame>
        <p:nvGraphicFramePr>
          <p:cNvPr id="5" name="Table 4">
            <a:extLst>
              <a:ext uri="{FF2B5EF4-FFF2-40B4-BE49-F238E27FC236}">
                <a16:creationId xmlns:a16="http://schemas.microsoft.com/office/drawing/2014/main" id="{C3B6520D-EB98-4A51-BF48-CDBD6C597167}"/>
              </a:ext>
            </a:extLst>
          </p:cNvPr>
          <p:cNvGraphicFramePr>
            <a:graphicFrameLocks noGrp="1"/>
          </p:cNvGraphicFramePr>
          <p:nvPr>
            <p:extLst>
              <p:ext uri="{D42A27DB-BD31-4B8C-83A1-F6EECF244321}">
                <p14:modId xmlns:p14="http://schemas.microsoft.com/office/powerpoint/2010/main" val="675655147"/>
              </p:ext>
            </p:extLst>
          </p:nvPr>
        </p:nvGraphicFramePr>
        <p:xfrm>
          <a:off x="4447009" y="1677485"/>
          <a:ext cx="3009900" cy="2021446"/>
        </p:xfrm>
        <a:graphic>
          <a:graphicData uri="http://schemas.openxmlformats.org/drawingml/2006/table">
            <a:tbl>
              <a:tblPr/>
              <a:tblGrid>
                <a:gridCol w="1457022">
                  <a:extLst>
                    <a:ext uri="{9D8B030D-6E8A-4147-A177-3AD203B41FA5}">
                      <a16:colId xmlns:a16="http://schemas.microsoft.com/office/drawing/2014/main" val="436753109"/>
                    </a:ext>
                  </a:extLst>
                </a:gridCol>
                <a:gridCol w="1552878">
                  <a:extLst>
                    <a:ext uri="{9D8B030D-6E8A-4147-A177-3AD203B41FA5}">
                      <a16:colId xmlns:a16="http://schemas.microsoft.com/office/drawing/2014/main" val="3124779537"/>
                    </a:ext>
                  </a:extLst>
                </a:gridCol>
              </a:tblGrid>
              <a:tr h="383146">
                <a:tc>
                  <a:txBody>
                    <a:bodyPr/>
                    <a:lstStyle/>
                    <a:p>
                      <a:pPr algn="ctr" fontAlgn="ctr"/>
                      <a:r>
                        <a:rPr lang="en-IN" sz="1600" b="1" i="0" u="none" strike="noStrike" dirty="0">
                          <a:solidFill>
                            <a:srgbClr val="000000"/>
                          </a:solidFill>
                          <a:effectLst/>
                          <a:latin typeface="Calibri" panose="020F0502020204030204" pitchFamily="34" charset="0"/>
                        </a:rPr>
                        <a:t>GVW (Kg)</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000000"/>
                          </a:solidFill>
                          <a:effectLst/>
                          <a:latin typeface="Calibri" panose="020F0502020204030204" pitchFamily="34" charset="0"/>
                        </a:rPr>
                        <a:t>41440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extLst>
                  <a:ext uri="{0D108BD9-81ED-4DB2-BD59-A6C34878D82A}">
                    <a16:rowId xmlns:a16="http://schemas.microsoft.com/office/drawing/2014/main" val="4091277922"/>
                  </a:ext>
                </a:extLst>
              </a:tr>
              <a:tr h="409575">
                <a:tc>
                  <a:txBody>
                    <a:bodyPr/>
                    <a:lstStyle/>
                    <a:p>
                      <a:pPr algn="l" fontAlgn="ctr"/>
                      <a:r>
                        <a:rPr lang="en-IN" sz="1600" b="1" i="0" u="none" strike="noStrike">
                          <a:solidFill>
                            <a:srgbClr val="000000"/>
                          </a:solidFill>
                          <a:effectLst/>
                          <a:latin typeface="Calibri" panose="020F0502020204030204" pitchFamily="34" charset="0"/>
                        </a:rPr>
                        <a:t>FA</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FF0000"/>
                          </a:solidFill>
                          <a:effectLst/>
                          <a:latin typeface="Calibri" panose="020F0502020204030204" pitchFamily="34" charset="0"/>
                        </a:rPr>
                        <a:t>8400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90101683"/>
                  </a:ext>
                </a:extLst>
              </a:tr>
              <a:tr h="409575">
                <a:tc>
                  <a:txBody>
                    <a:bodyPr/>
                    <a:lstStyle/>
                    <a:p>
                      <a:pPr algn="l" fontAlgn="ctr"/>
                      <a:r>
                        <a:rPr lang="en-IN" sz="1600" b="1" i="0" u="none" strike="noStrike" dirty="0">
                          <a:solidFill>
                            <a:srgbClr val="000000"/>
                          </a:solidFill>
                          <a:effectLst/>
                          <a:latin typeface="Calibri" panose="020F0502020204030204" pitchFamily="34" charset="0"/>
                        </a:rPr>
                        <a:t>RAW - RA1</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FF0000"/>
                          </a:solidFill>
                          <a:effectLst/>
                          <a:latin typeface="Calibri" panose="020F0502020204030204" pitchFamily="34" charset="0"/>
                        </a:rPr>
                        <a:t>16140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50989296"/>
                  </a:ext>
                </a:extLst>
              </a:tr>
              <a:tr h="409575">
                <a:tc>
                  <a:txBody>
                    <a:bodyPr/>
                    <a:lstStyle/>
                    <a:p>
                      <a:pPr algn="l" fontAlgn="ctr"/>
                      <a:r>
                        <a:rPr lang="en-IN" sz="1600" b="1" i="0" u="none" strike="noStrike" dirty="0">
                          <a:solidFill>
                            <a:srgbClr val="000000"/>
                          </a:solidFill>
                          <a:effectLst/>
                          <a:latin typeface="Calibri" panose="020F0502020204030204" pitchFamily="34" charset="0"/>
                        </a:rPr>
                        <a:t>RAW - RA2</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FF0000"/>
                          </a:solidFill>
                          <a:effectLst/>
                          <a:latin typeface="Calibri" panose="020F0502020204030204" pitchFamily="34" charset="0"/>
                        </a:rPr>
                        <a:t>16900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41393332"/>
                  </a:ext>
                </a:extLst>
              </a:tr>
              <a:tr h="409575">
                <a:tc>
                  <a:txBody>
                    <a:bodyPr/>
                    <a:lstStyle/>
                    <a:p>
                      <a:pPr algn="l" fontAlgn="ctr"/>
                      <a:r>
                        <a:rPr lang="en-US" sz="1600" b="1" i="0" u="none" strike="noStrike" dirty="0">
                          <a:solidFill>
                            <a:srgbClr val="000000"/>
                          </a:solidFill>
                          <a:effectLst/>
                          <a:latin typeface="Calibri" panose="020F0502020204030204" pitchFamily="34" charset="0"/>
                        </a:rPr>
                        <a:t>RAW (RA1+RA2)</a:t>
                      </a:r>
                      <a:endParaRPr lang="en-IN" sz="16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FF0000"/>
                          </a:solidFill>
                          <a:effectLst/>
                          <a:latin typeface="Calibri" panose="020F0502020204030204" pitchFamily="34" charset="0"/>
                        </a:rPr>
                        <a:t>33040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5737015"/>
                  </a:ext>
                </a:extLst>
              </a:tr>
            </a:tbl>
          </a:graphicData>
        </a:graphic>
      </p:graphicFrame>
      <p:graphicFrame>
        <p:nvGraphicFramePr>
          <p:cNvPr id="43" name="Table 42">
            <a:extLst>
              <a:ext uri="{FF2B5EF4-FFF2-40B4-BE49-F238E27FC236}">
                <a16:creationId xmlns:a16="http://schemas.microsoft.com/office/drawing/2014/main" id="{B4146A89-EA3A-471E-BEEE-308DDC82E71E}"/>
              </a:ext>
            </a:extLst>
          </p:cNvPr>
          <p:cNvGraphicFramePr>
            <a:graphicFrameLocks noGrp="1"/>
          </p:cNvGraphicFramePr>
          <p:nvPr>
            <p:extLst>
              <p:ext uri="{D42A27DB-BD31-4B8C-83A1-F6EECF244321}">
                <p14:modId xmlns:p14="http://schemas.microsoft.com/office/powerpoint/2010/main" val="866069605"/>
              </p:ext>
            </p:extLst>
          </p:nvPr>
        </p:nvGraphicFramePr>
        <p:xfrm>
          <a:off x="125739" y="1679169"/>
          <a:ext cx="3009900" cy="2021446"/>
        </p:xfrm>
        <a:graphic>
          <a:graphicData uri="http://schemas.openxmlformats.org/drawingml/2006/table">
            <a:tbl>
              <a:tblPr/>
              <a:tblGrid>
                <a:gridCol w="1457022">
                  <a:extLst>
                    <a:ext uri="{9D8B030D-6E8A-4147-A177-3AD203B41FA5}">
                      <a16:colId xmlns:a16="http://schemas.microsoft.com/office/drawing/2014/main" val="436753109"/>
                    </a:ext>
                  </a:extLst>
                </a:gridCol>
                <a:gridCol w="1552878">
                  <a:extLst>
                    <a:ext uri="{9D8B030D-6E8A-4147-A177-3AD203B41FA5}">
                      <a16:colId xmlns:a16="http://schemas.microsoft.com/office/drawing/2014/main" val="3124779537"/>
                    </a:ext>
                  </a:extLst>
                </a:gridCol>
              </a:tblGrid>
              <a:tr h="383146">
                <a:tc>
                  <a:txBody>
                    <a:bodyPr/>
                    <a:lstStyle/>
                    <a:p>
                      <a:pPr algn="ctr" fontAlgn="ctr"/>
                      <a:r>
                        <a:rPr lang="en-IN" sz="1600" b="1" i="0" u="none" strike="noStrike" dirty="0">
                          <a:solidFill>
                            <a:srgbClr val="000000"/>
                          </a:solidFill>
                          <a:effectLst/>
                          <a:latin typeface="Calibri" panose="020F0502020204030204" pitchFamily="34" charset="0"/>
                        </a:rPr>
                        <a:t>GVW (Kg)</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000000"/>
                          </a:solidFill>
                          <a:effectLst/>
                          <a:latin typeface="Calibri" panose="020F0502020204030204" pitchFamily="34" charset="0"/>
                        </a:rPr>
                        <a:t>47210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extLst>
                  <a:ext uri="{0D108BD9-81ED-4DB2-BD59-A6C34878D82A}">
                    <a16:rowId xmlns:a16="http://schemas.microsoft.com/office/drawing/2014/main" val="4091277922"/>
                  </a:ext>
                </a:extLst>
              </a:tr>
              <a:tr h="409575">
                <a:tc>
                  <a:txBody>
                    <a:bodyPr/>
                    <a:lstStyle/>
                    <a:p>
                      <a:pPr algn="l" fontAlgn="ctr"/>
                      <a:r>
                        <a:rPr lang="en-IN" sz="1600" b="1" i="0" u="none" strike="noStrike">
                          <a:solidFill>
                            <a:srgbClr val="000000"/>
                          </a:solidFill>
                          <a:effectLst/>
                          <a:latin typeface="Calibri" panose="020F0502020204030204" pitchFamily="34" charset="0"/>
                        </a:rPr>
                        <a:t>FA</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rowSpan="4">
                  <a:txBody>
                    <a:bodyPr/>
                    <a:lstStyle/>
                    <a:p>
                      <a:pPr algn="ctr" fontAlgn="ctr"/>
                      <a:r>
                        <a:rPr lang="en-US" sz="1600" b="1" i="0" u="none" strike="noStrike" dirty="0">
                          <a:solidFill>
                            <a:srgbClr val="0000FF"/>
                          </a:solidFill>
                          <a:effectLst/>
                          <a:latin typeface="Calibri" panose="020F0502020204030204" pitchFamily="34" charset="0"/>
                        </a:rPr>
                        <a:t>Axle wise load not measured</a:t>
                      </a:r>
                      <a:endParaRPr lang="en-IN" sz="1600" b="1" i="0" u="none" strike="noStrike" dirty="0">
                        <a:solidFill>
                          <a:srgbClr val="0000FF"/>
                        </a:solidFill>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90101683"/>
                  </a:ext>
                </a:extLst>
              </a:tr>
              <a:tr h="409575">
                <a:tc>
                  <a:txBody>
                    <a:bodyPr/>
                    <a:lstStyle/>
                    <a:p>
                      <a:pPr algn="l" fontAlgn="ctr"/>
                      <a:r>
                        <a:rPr lang="en-IN" sz="1600" b="1" i="0" u="none" strike="noStrike" dirty="0">
                          <a:solidFill>
                            <a:srgbClr val="000000"/>
                          </a:solidFill>
                          <a:effectLst/>
                          <a:latin typeface="Calibri" panose="020F0502020204030204" pitchFamily="34" charset="0"/>
                        </a:rPr>
                        <a:t>RAW - RA1</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vMerge="1">
                  <a:txBody>
                    <a:bodyPr/>
                    <a:lstStyle/>
                    <a:p>
                      <a:pPr algn="ctr" fontAlgn="ctr"/>
                      <a:endParaRPr lang="en-IN" sz="1600" b="1" i="0" u="none" strike="noStrike" dirty="0">
                        <a:solidFill>
                          <a:srgbClr val="0000FF"/>
                        </a:solidFill>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50989296"/>
                  </a:ext>
                </a:extLst>
              </a:tr>
              <a:tr h="409575">
                <a:tc>
                  <a:txBody>
                    <a:bodyPr/>
                    <a:lstStyle/>
                    <a:p>
                      <a:pPr algn="l" fontAlgn="ctr"/>
                      <a:r>
                        <a:rPr lang="en-IN" sz="1600" b="1" i="0" u="none" strike="noStrike" dirty="0">
                          <a:solidFill>
                            <a:srgbClr val="000000"/>
                          </a:solidFill>
                          <a:effectLst/>
                          <a:latin typeface="Calibri" panose="020F0502020204030204" pitchFamily="34" charset="0"/>
                        </a:rPr>
                        <a:t>RAW - RA2</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vMerge="1">
                  <a:txBody>
                    <a:bodyPr/>
                    <a:lstStyle/>
                    <a:p>
                      <a:pPr algn="ctr" fontAlgn="ctr"/>
                      <a:endParaRPr lang="en-IN" sz="1600" b="1" i="0" u="none" strike="noStrike" dirty="0">
                        <a:solidFill>
                          <a:srgbClr val="0000FF"/>
                        </a:solidFill>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41393332"/>
                  </a:ext>
                </a:extLst>
              </a:tr>
              <a:tr h="409575">
                <a:tc>
                  <a:txBody>
                    <a:bodyPr/>
                    <a:lstStyle/>
                    <a:p>
                      <a:pPr algn="l" fontAlgn="ctr"/>
                      <a:r>
                        <a:rPr lang="en-US" sz="1600" b="1" i="0" u="none" strike="noStrike" dirty="0">
                          <a:solidFill>
                            <a:srgbClr val="000000"/>
                          </a:solidFill>
                          <a:effectLst/>
                          <a:latin typeface="Calibri" panose="020F0502020204030204" pitchFamily="34" charset="0"/>
                        </a:rPr>
                        <a:t>RAW (RA1+RA2)</a:t>
                      </a:r>
                      <a:endParaRPr lang="en-IN" sz="16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vMerge="1">
                  <a:txBody>
                    <a:bodyPr/>
                    <a:lstStyle/>
                    <a:p>
                      <a:pPr algn="ctr" fontAlgn="ctr"/>
                      <a:endParaRPr lang="en-IN" sz="1600" b="1" i="0" u="none" strike="noStrike" dirty="0">
                        <a:solidFill>
                          <a:srgbClr val="0000FF"/>
                        </a:solidFill>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5737015"/>
                  </a:ext>
                </a:extLst>
              </a:tr>
            </a:tbl>
          </a:graphicData>
        </a:graphic>
      </p:graphicFrame>
      <p:sp>
        <p:nvSpPr>
          <p:cNvPr id="44" name="TextBox 43">
            <a:extLst>
              <a:ext uri="{FF2B5EF4-FFF2-40B4-BE49-F238E27FC236}">
                <a16:creationId xmlns:a16="http://schemas.microsoft.com/office/drawing/2014/main" id="{0BFCE1B1-18E3-443F-9CE2-74E1994CBF97}"/>
              </a:ext>
            </a:extLst>
          </p:cNvPr>
          <p:cNvSpPr txBox="1"/>
          <p:nvPr/>
        </p:nvSpPr>
        <p:spPr>
          <a:xfrm>
            <a:off x="1873257" y="6575174"/>
            <a:ext cx="9250738" cy="369332"/>
          </a:xfrm>
          <a:prstGeom prst="rect">
            <a:avLst/>
          </a:prstGeom>
          <a:noFill/>
        </p:spPr>
        <p:txBody>
          <a:bodyPr wrap="none" rtlCol="0">
            <a:spAutoFit/>
          </a:bodyPr>
          <a:lstStyle/>
          <a:p>
            <a:pPr marL="285750" indent="-285750">
              <a:buFont typeface="Arial" panose="020B0604020202020204" pitchFamily="34" charset="0"/>
              <a:buChar char="•"/>
            </a:pPr>
            <a:r>
              <a:rPr lang="en-US" dirty="0"/>
              <a:t>RAW/ axle found </a:t>
            </a:r>
            <a:r>
              <a:rPr lang="en-US" dirty="0" err="1"/>
              <a:t>upto</a:t>
            </a:r>
            <a:r>
              <a:rPr lang="en-US" dirty="0"/>
              <a:t> 18.3T with 44.3T GVW. With 47T GVW</a:t>
            </a:r>
            <a:r>
              <a:rPr lang="en-US" dirty="0">
                <a:solidFill>
                  <a:srgbClr val="FF0000"/>
                </a:solidFill>
              </a:rPr>
              <a:t>, </a:t>
            </a:r>
            <a:r>
              <a:rPr lang="en-US" b="1" dirty="0">
                <a:solidFill>
                  <a:srgbClr val="FF0000"/>
                </a:solidFill>
              </a:rPr>
              <a:t>RAW/ axle can go </a:t>
            </a:r>
            <a:r>
              <a:rPr lang="en-US" b="1" dirty="0" err="1">
                <a:solidFill>
                  <a:srgbClr val="FF0000"/>
                </a:solidFill>
              </a:rPr>
              <a:t>upto</a:t>
            </a:r>
            <a:r>
              <a:rPr lang="en-US" b="1" dirty="0">
                <a:solidFill>
                  <a:srgbClr val="FF0000"/>
                </a:solidFill>
              </a:rPr>
              <a:t> ~19.5T</a:t>
            </a:r>
            <a:endParaRPr lang="en-IN" b="1" dirty="0">
              <a:solidFill>
                <a:srgbClr val="FF0000"/>
              </a:solidFill>
            </a:endParaRPr>
          </a:p>
        </p:txBody>
      </p:sp>
      <p:graphicFrame>
        <p:nvGraphicFramePr>
          <p:cNvPr id="12" name="Table 11">
            <a:extLst>
              <a:ext uri="{FF2B5EF4-FFF2-40B4-BE49-F238E27FC236}">
                <a16:creationId xmlns:a16="http://schemas.microsoft.com/office/drawing/2014/main" id="{0B411A5A-97FF-4D44-9496-F55341CB1E3C}"/>
              </a:ext>
            </a:extLst>
          </p:cNvPr>
          <p:cNvGraphicFramePr>
            <a:graphicFrameLocks noGrp="1"/>
          </p:cNvGraphicFramePr>
          <p:nvPr>
            <p:extLst>
              <p:ext uri="{D42A27DB-BD31-4B8C-83A1-F6EECF244321}">
                <p14:modId xmlns:p14="http://schemas.microsoft.com/office/powerpoint/2010/main" val="834732379"/>
              </p:ext>
            </p:extLst>
          </p:nvPr>
        </p:nvGraphicFramePr>
        <p:xfrm>
          <a:off x="9010127" y="1700814"/>
          <a:ext cx="2997201" cy="1998117"/>
        </p:xfrm>
        <a:graphic>
          <a:graphicData uri="http://schemas.openxmlformats.org/drawingml/2006/table">
            <a:tbl>
              <a:tblPr/>
              <a:tblGrid>
                <a:gridCol w="1445934">
                  <a:extLst>
                    <a:ext uri="{9D8B030D-6E8A-4147-A177-3AD203B41FA5}">
                      <a16:colId xmlns:a16="http://schemas.microsoft.com/office/drawing/2014/main" val="2207444929"/>
                    </a:ext>
                  </a:extLst>
                </a:gridCol>
                <a:gridCol w="1551267">
                  <a:extLst>
                    <a:ext uri="{9D8B030D-6E8A-4147-A177-3AD203B41FA5}">
                      <a16:colId xmlns:a16="http://schemas.microsoft.com/office/drawing/2014/main" val="1397065265"/>
                    </a:ext>
                  </a:extLst>
                </a:gridCol>
              </a:tblGrid>
              <a:tr h="359817">
                <a:tc>
                  <a:txBody>
                    <a:bodyPr/>
                    <a:lstStyle/>
                    <a:p>
                      <a:pPr algn="ctr" fontAlgn="ctr"/>
                      <a:r>
                        <a:rPr lang="en-IN" sz="1600" b="1" i="0" u="none" strike="noStrike" dirty="0">
                          <a:solidFill>
                            <a:srgbClr val="000000"/>
                          </a:solidFill>
                          <a:effectLst/>
                          <a:latin typeface="Calibri" panose="020F0502020204030204" pitchFamily="34" charset="0"/>
                        </a:rPr>
                        <a:t>GVW (Kg)</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a:solidFill>
                            <a:srgbClr val="000000"/>
                          </a:solidFill>
                          <a:effectLst/>
                          <a:latin typeface="Calibri" panose="020F0502020204030204" pitchFamily="34" charset="0"/>
                        </a:rPr>
                        <a:t>44390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extLst>
                  <a:ext uri="{0D108BD9-81ED-4DB2-BD59-A6C34878D82A}">
                    <a16:rowId xmlns:a16="http://schemas.microsoft.com/office/drawing/2014/main" val="3178008065"/>
                  </a:ext>
                </a:extLst>
              </a:tr>
              <a:tr h="409575">
                <a:tc>
                  <a:txBody>
                    <a:bodyPr/>
                    <a:lstStyle/>
                    <a:p>
                      <a:pPr algn="l" fontAlgn="ctr"/>
                      <a:r>
                        <a:rPr lang="en-IN" sz="1600" b="1" i="0" u="none" strike="noStrike">
                          <a:solidFill>
                            <a:srgbClr val="000000"/>
                          </a:solidFill>
                          <a:effectLst/>
                          <a:latin typeface="Calibri" panose="020F0502020204030204" pitchFamily="34" charset="0"/>
                        </a:rPr>
                        <a:t>FA</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FF0000"/>
                          </a:solidFill>
                          <a:effectLst/>
                          <a:latin typeface="Calibri" panose="020F0502020204030204" pitchFamily="34" charset="0"/>
                        </a:rPr>
                        <a:t>8240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50219222"/>
                  </a:ext>
                </a:extLst>
              </a:tr>
              <a:tr h="409575">
                <a:tc>
                  <a:txBody>
                    <a:bodyPr/>
                    <a:lstStyle/>
                    <a:p>
                      <a:pPr algn="l" fontAlgn="ctr"/>
                      <a:r>
                        <a:rPr lang="en-IN" sz="1600" b="1" i="0" u="none" strike="noStrike" dirty="0">
                          <a:solidFill>
                            <a:srgbClr val="000000"/>
                          </a:solidFill>
                          <a:effectLst/>
                          <a:latin typeface="Calibri" panose="020F0502020204030204" pitchFamily="34" charset="0"/>
                        </a:rPr>
                        <a:t>RAW - RA1</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FF0000"/>
                          </a:solidFill>
                          <a:effectLst/>
                          <a:latin typeface="Calibri" panose="020F0502020204030204" pitchFamily="34" charset="0"/>
                        </a:rPr>
                        <a:t>18355</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2776275"/>
                  </a:ext>
                </a:extLst>
              </a:tr>
              <a:tr h="409575">
                <a:tc>
                  <a:txBody>
                    <a:bodyPr/>
                    <a:lstStyle/>
                    <a:p>
                      <a:pPr algn="l" fontAlgn="ctr"/>
                      <a:r>
                        <a:rPr lang="en-IN" sz="1600" b="1" i="0" u="none" strike="noStrike" dirty="0">
                          <a:solidFill>
                            <a:srgbClr val="000000"/>
                          </a:solidFill>
                          <a:effectLst/>
                          <a:latin typeface="Calibri" panose="020F0502020204030204" pitchFamily="34" charset="0"/>
                        </a:rPr>
                        <a:t>RAW – RA2</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FF0000"/>
                          </a:solidFill>
                          <a:effectLst/>
                          <a:latin typeface="Calibri" panose="020F0502020204030204" pitchFamily="34" charset="0"/>
                        </a:rPr>
                        <a:t>17795</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9341935"/>
                  </a:ext>
                </a:extLst>
              </a:tr>
              <a:tr h="409575">
                <a:tc>
                  <a:txBody>
                    <a:bodyPr/>
                    <a:lstStyle/>
                    <a:p>
                      <a:pPr algn="l" fontAlgn="ctr"/>
                      <a:r>
                        <a:rPr lang="en-US" sz="1600" b="1" i="0" u="none" strike="noStrike" dirty="0">
                          <a:solidFill>
                            <a:srgbClr val="000000"/>
                          </a:solidFill>
                          <a:effectLst/>
                          <a:latin typeface="Calibri" panose="020F0502020204030204" pitchFamily="34" charset="0"/>
                        </a:rPr>
                        <a:t>RAW (RA1+RA2)</a:t>
                      </a:r>
                      <a:endParaRPr lang="en-IN" sz="16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IN" sz="1600" b="1" i="0" u="none" strike="noStrike" dirty="0">
                          <a:solidFill>
                            <a:srgbClr val="FF0000"/>
                          </a:solidFill>
                          <a:effectLst/>
                          <a:latin typeface="Calibri" panose="020F0502020204030204" pitchFamily="34" charset="0"/>
                        </a:rPr>
                        <a:t>36150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8935114"/>
                  </a:ext>
                </a:extLst>
              </a:tr>
            </a:tbl>
          </a:graphicData>
        </a:graphic>
      </p:graphicFrame>
      <p:pic>
        <p:nvPicPr>
          <p:cNvPr id="14" name="Picture 13">
            <a:extLst>
              <a:ext uri="{FF2B5EF4-FFF2-40B4-BE49-F238E27FC236}">
                <a16:creationId xmlns:a16="http://schemas.microsoft.com/office/drawing/2014/main" id="{CDE14B2F-CBFC-438A-BE70-60E3483B424F}"/>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t="9091"/>
          <a:stretch/>
        </p:blipFill>
        <p:spPr>
          <a:xfrm>
            <a:off x="9383714" y="3965590"/>
            <a:ext cx="2139058" cy="2591176"/>
          </a:xfrm>
          <a:prstGeom prst="rect">
            <a:avLst/>
          </a:prstGeom>
        </p:spPr>
      </p:pic>
      <p:sp>
        <p:nvSpPr>
          <p:cNvPr id="4" name="Rectangle 3">
            <a:extLst>
              <a:ext uri="{FF2B5EF4-FFF2-40B4-BE49-F238E27FC236}">
                <a16:creationId xmlns:a16="http://schemas.microsoft.com/office/drawing/2014/main" id="{067DBEFD-F1EE-40F3-81F3-FFBF7BD0A1E0}"/>
              </a:ext>
            </a:extLst>
          </p:cNvPr>
          <p:cNvSpPr/>
          <p:nvPr/>
        </p:nvSpPr>
        <p:spPr>
          <a:xfrm>
            <a:off x="0" y="1408183"/>
            <a:ext cx="8756073" cy="5166992"/>
          </a:xfrm>
          <a:prstGeom prst="rect">
            <a:avLst/>
          </a:prstGeom>
          <a:no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t>
            </a:r>
            <a:endParaRPr lang="en-IN" dirty="0"/>
          </a:p>
        </p:txBody>
      </p:sp>
      <p:sp>
        <p:nvSpPr>
          <p:cNvPr id="19" name="TextBox 18">
            <a:extLst>
              <a:ext uri="{FF2B5EF4-FFF2-40B4-BE49-F238E27FC236}">
                <a16:creationId xmlns:a16="http://schemas.microsoft.com/office/drawing/2014/main" id="{B35C77E8-1513-4AC7-83A8-D2F7E99CD62B}"/>
              </a:ext>
            </a:extLst>
          </p:cNvPr>
          <p:cNvSpPr txBox="1"/>
          <p:nvPr/>
        </p:nvSpPr>
        <p:spPr>
          <a:xfrm>
            <a:off x="879610" y="1386774"/>
            <a:ext cx="1439365" cy="307777"/>
          </a:xfrm>
          <a:prstGeom prst="rect">
            <a:avLst/>
          </a:prstGeom>
          <a:noFill/>
        </p:spPr>
        <p:txBody>
          <a:bodyPr wrap="square" rtlCol="0">
            <a:spAutoFit/>
          </a:bodyPr>
          <a:lstStyle/>
          <a:p>
            <a:pPr algn="ctr"/>
            <a:r>
              <a:rPr lang="en-US" sz="1400" b="1" dirty="0"/>
              <a:t>Load : M sand</a:t>
            </a:r>
          </a:p>
        </p:txBody>
      </p:sp>
      <p:sp>
        <p:nvSpPr>
          <p:cNvPr id="20" name="TextBox 19">
            <a:extLst>
              <a:ext uri="{FF2B5EF4-FFF2-40B4-BE49-F238E27FC236}">
                <a16:creationId xmlns:a16="http://schemas.microsoft.com/office/drawing/2014/main" id="{CC31DECF-3A98-488A-B1B7-65F4A5003B87}"/>
              </a:ext>
            </a:extLst>
          </p:cNvPr>
          <p:cNvSpPr txBox="1"/>
          <p:nvPr/>
        </p:nvSpPr>
        <p:spPr>
          <a:xfrm>
            <a:off x="5089061" y="1393037"/>
            <a:ext cx="1725795" cy="307777"/>
          </a:xfrm>
          <a:prstGeom prst="rect">
            <a:avLst/>
          </a:prstGeom>
          <a:noFill/>
        </p:spPr>
        <p:txBody>
          <a:bodyPr wrap="square" rtlCol="0">
            <a:spAutoFit/>
          </a:bodyPr>
          <a:lstStyle/>
          <a:p>
            <a:pPr algn="ctr"/>
            <a:r>
              <a:rPr lang="en-US" sz="1400" b="1" dirty="0"/>
              <a:t>Load : Blue metal</a:t>
            </a:r>
          </a:p>
        </p:txBody>
      </p:sp>
      <p:sp>
        <p:nvSpPr>
          <p:cNvPr id="6" name="TextBox 5">
            <a:extLst>
              <a:ext uri="{FF2B5EF4-FFF2-40B4-BE49-F238E27FC236}">
                <a16:creationId xmlns:a16="http://schemas.microsoft.com/office/drawing/2014/main" id="{71A29628-20F5-4980-9A73-E15E1AF807B3}"/>
              </a:ext>
            </a:extLst>
          </p:cNvPr>
          <p:cNvSpPr txBox="1"/>
          <p:nvPr/>
        </p:nvSpPr>
        <p:spPr>
          <a:xfrm>
            <a:off x="3499343" y="1091970"/>
            <a:ext cx="934295" cy="338554"/>
          </a:xfrm>
          <a:prstGeom prst="rect">
            <a:avLst/>
          </a:prstGeom>
          <a:noFill/>
        </p:spPr>
        <p:txBody>
          <a:bodyPr wrap="none" rtlCol="0">
            <a:spAutoFit/>
          </a:bodyPr>
          <a:lstStyle/>
          <a:p>
            <a:r>
              <a:rPr lang="en-US" sz="1600" dirty="0"/>
              <a:t>Vehicle 1</a:t>
            </a:r>
            <a:endParaRPr lang="en-IN" sz="1600" dirty="0"/>
          </a:p>
        </p:txBody>
      </p:sp>
      <p:sp>
        <p:nvSpPr>
          <p:cNvPr id="22" name="TextBox 21">
            <a:extLst>
              <a:ext uri="{FF2B5EF4-FFF2-40B4-BE49-F238E27FC236}">
                <a16:creationId xmlns:a16="http://schemas.microsoft.com/office/drawing/2014/main" id="{39EF15C8-D25C-42B9-A3AA-7A74899456B4}"/>
              </a:ext>
            </a:extLst>
          </p:cNvPr>
          <p:cNvSpPr txBox="1"/>
          <p:nvPr/>
        </p:nvSpPr>
        <p:spPr>
          <a:xfrm>
            <a:off x="10041579" y="1091970"/>
            <a:ext cx="934295" cy="338554"/>
          </a:xfrm>
          <a:prstGeom prst="rect">
            <a:avLst/>
          </a:prstGeom>
          <a:noFill/>
        </p:spPr>
        <p:txBody>
          <a:bodyPr wrap="none" rtlCol="0">
            <a:spAutoFit/>
          </a:bodyPr>
          <a:lstStyle/>
          <a:p>
            <a:r>
              <a:rPr lang="en-US" sz="1600" dirty="0"/>
              <a:t>Vehicle 2</a:t>
            </a:r>
            <a:endParaRPr lang="en-IN" sz="1600" dirty="0"/>
          </a:p>
        </p:txBody>
      </p:sp>
      <p:sp>
        <p:nvSpPr>
          <p:cNvPr id="23" name="TextBox 22">
            <a:extLst>
              <a:ext uri="{FF2B5EF4-FFF2-40B4-BE49-F238E27FC236}">
                <a16:creationId xmlns:a16="http://schemas.microsoft.com/office/drawing/2014/main" id="{6EC788F0-5F9B-40E5-8714-51962E10FB2D}"/>
              </a:ext>
            </a:extLst>
          </p:cNvPr>
          <p:cNvSpPr txBox="1"/>
          <p:nvPr/>
        </p:nvSpPr>
        <p:spPr>
          <a:xfrm>
            <a:off x="9586595" y="1386774"/>
            <a:ext cx="1725795" cy="307777"/>
          </a:xfrm>
          <a:prstGeom prst="rect">
            <a:avLst/>
          </a:prstGeom>
          <a:noFill/>
        </p:spPr>
        <p:txBody>
          <a:bodyPr wrap="square" rtlCol="0">
            <a:spAutoFit/>
          </a:bodyPr>
          <a:lstStyle/>
          <a:p>
            <a:pPr algn="ctr"/>
            <a:r>
              <a:rPr lang="en-US" sz="1400" b="1" dirty="0"/>
              <a:t>Load : Blue metal</a:t>
            </a:r>
          </a:p>
        </p:txBody>
      </p:sp>
    </p:spTree>
    <p:extLst>
      <p:ext uri="{BB962C8B-B14F-4D97-AF65-F5344CB8AC3E}">
        <p14:creationId xmlns:p14="http://schemas.microsoft.com/office/powerpoint/2010/main" val="237333414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L revised branding theme - PP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AL revised branding theme - PPT" id="{731F9223-8FB2-4555-B9BB-0E71B8617F26}" vid="{8E7286E6-6551-4295-8ECE-48DC3B24E8A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DEE26D5C61E2B42B63761096BAEAE78" ma:contentTypeVersion="16" ma:contentTypeDescription="Create a new document." ma:contentTypeScope="" ma:versionID="a34341bde7e0f655c89a9ecfdd41278e">
  <xsd:schema xmlns:xsd="http://www.w3.org/2001/XMLSchema" xmlns:xs="http://www.w3.org/2001/XMLSchema" xmlns:p="http://schemas.microsoft.com/office/2006/metadata/properties" xmlns:ns2="d31e0a95-96b0-4411-a18f-e4fd582fb3ee" xmlns:ns3="6ba8794d-3c15-4947-888c-3ef7f0f56fa7" targetNamespace="http://schemas.microsoft.com/office/2006/metadata/properties" ma:root="true" ma:fieldsID="beda5db868f568a54bbe5920294db2ef" ns2:_="" ns3:_="">
    <xsd:import namespace="d31e0a95-96b0-4411-a18f-e4fd582fb3ee"/>
    <xsd:import namespace="6ba8794d-3c15-4947-888c-3ef7f0f56fa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AutoKeyPoints" minOccurs="0"/>
                <xsd:element ref="ns2:MediaServiceKeyPoints" minOccurs="0"/>
                <xsd:element ref="ns2:MediaServiceGenerationTime" minOccurs="0"/>
                <xsd:element ref="ns2:MediaServiceEventHashCode" minOccurs="0"/>
                <xsd:element ref="ns2:MediaServiceOCR" minOccurs="0"/>
                <xsd:element ref="ns2:MediaServiceLocation"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31e0a95-96b0-4411-a18f-e4fd582fb3e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d92505fa-fe31-4319-891a-6f90768357a8"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ba8794d-3c15-4947-888c-3ef7f0f56fa7"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3c8b0432-b299-4f93-862d-ce8eed9c82da}" ma:internalName="TaxCatchAll" ma:showField="CatchAllData" ma:web="6ba8794d-3c15-4947-888c-3ef7f0f56fa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A0B08E-B7BF-4599-BDC2-974AB8EF0CBA}">
  <ds:schemaRefs>
    <ds:schemaRef ds:uri="http://schemas.microsoft.com/sharepoint/v3/contenttype/forms"/>
  </ds:schemaRefs>
</ds:datastoreItem>
</file>

<file path=customXml/itemProps2.xml><?xml version="1.0" encoding="utf-8"?>
<ds:datastoreItem xmlns:ds="http://schemas.openxmlformats.org/officeDocument/2006/customXml" ds:itemID="{BCA3E978-FAC2-42DD-A96C-24CC6A70B9B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31e0a95-96b0-4411-a18f-e4fd582fb3ee"/>
    <ds:schemaRef ds:uri="6ba8794d-3c15-4947-888c-3ef7f0f56fa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FQ Logo</Template>
  <TotalTime>11943</TotalTime>
  <Words>2142</Words>
  <Application>Microsoft Office PowerPoint</Application>
  <PresentationFormat>Widescreen</PresentationFormat>
  <Paragraphs>790</Paragraphs>
  <Slides>18</Slides>
  <Notes>17</Notes>
  <HiddenSlides>0</HiddenSlides>
  <MMClips>0</MMClips>
  <ScaleCrop>false</ScaleCrop>
  <HeadingPairs>
    <vt:vector size="4" baseType="variant">
      <vt:variant>
        <vt:lpstr>Theme</vt:lpstr>
      </vt:variant>
      <vt:variant>
        <vt:i4>2</vt:i4>
      </vt:variant>
      <vt:variant>
        <vt:lpstr>Slide Titles</vt:lpstr>
      </vt:variant>
      <vt:variant>
        <vt:i4>18</vt:i4>
      </vt:variant>
    </vt:vector>
  </HeadingPairs>
  <TitlesOfParts>
    <vt:vector size="20" baseType="lpstr">
      <vt:lpstr>Custom Design</vt:lpstr>
      <vt:lpstr>AL revised branding theme - PPT</vt:lpstr>
      <vt:lpstr> Application Study 2820 6X4 Tipper with NRS – BS6 Panchgaon, Nagpur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Joint Investigation Rear axle noise in Dana 60SHO axle Lynx Passenger</dc:title>
  <dc:creator>Rajesh Kumar R (CQ – Field Quality)</dc:creator>
  <cp:lastModifiedBy>Rajesh Kumar R (CQ – Field Quality)</cp:lastModifiedBy>
  <cp:revision>1115</cp:revision>
  <dcterms:created xsi:type="dcterms:W3CDTF">2016-12-08T04:17:14Z</dcterms:created>
  <dcterms:modified xsi:type="dcterms:W3CDTF">2023-06-14T13:37:47Z</dcterms:modified>
</cp:coreProperties>
</file>